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3"/>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312" r:id="rId17"/>
    <p:sldId id="320"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313" r:id="rId37"/>
    <p:sldId id="291" r:id="rId38"/>
    <p:sldId id="314" r:id="rId39"/>
    <p:sldId id="315" r:id="rId40"/>
    <p:sldId id="316" r:id="rId41"/>
    <p:sldId id="317" r:id="rId42"/>
    <p:sldId id="318" r:id="rId43"/>
    <p:sldId id="293" r:id="rId44"/>
    <p:sldId id="319" r:id="rId45"/>
    <p:sldId id="321" r:id="rId46"/>
    <p:sldId id="322"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317"/>
    <p:restoredTop sz="96327"/>
  </p:normalViewPr>
  <p:slideViewPr>
    <p:cSldViewPr snapToGrid="0" snapToObjects="1">
      <p:cViewPr>
        <p:scale>
          <a:sx n="107" d="100"/>
          <a:sy n="107" d="100"/>
        </p:scale>
        <p:origin x="528" y="2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7C01C0-6C1D-D748-AE18-7203CA94A05C}" type="datetimeFigureOut">
              <a:rPr lang="en-US" smtClean="0"/>
              <a:t>5/3/22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D2DA2F-B1C2-FE47-848B-0CE3D6E1C262}" type="slidenum">
              <a:rPr lang="en-US" smtClean="0"/>
              <a:t>‹#›</a:t>
            </a:fld>
            <a:endParaRPr lang="en-US"/>
          </a:p>
        </p:txBody>
      </p:sp>
    </p:spTree>
    <p:extLst>
      <p:ext uri="{BB962C8B-B14F-4D97-AF65-F5344CB8AC3E}">
        <p14:creationId xmlns:p14="http://schemas.microsoft.com/office/powerpoint/2010/main" val="3410440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293b3d42b_8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g6293b3d42b_8_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g6293b3d42b_8_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extLst>
      <p:ext uri="{BB962C8B-B14F-4D97-AF65-F5344CB8AC3E}">
        <p14:creationId xmlns:p14="http://schemas.microsoft.com/office/powerpoint/2010/main" val="32571651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6293b3d42b_1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6293b3d42b_1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3661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6293b3d42b_8_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g6293b3d42b_8_8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g6293b3d42b_8_8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293613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6293b3d42b_8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 name="Google Shape;333;g6293b3d42b_8_9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Ask the audience…. Can you give me an example?</a:t>
            </a:r>
            <a:endParaRPr/>
          </a:p>
        </p:txBody>
      </p:sp>
      <p:sp>
        <p:nvSpPr>
          <p:cNvPr id="334" name="Google Shape;334;g6293b3d42b_8_9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13269358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6293b3d42b_8_9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g6293b3d42b_8_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1029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6293b3d42b_8_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6" name="Google Shape;346;g6293b3d42b_8_10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Every year we get our flu vaccine and there are a number of deaths due to flu but usually in elderly people who are have weaker immune systems. This is what is normally expected. But in April 2009, a new human influenza virus was discovered in Mexico in April 2009 and was identified using genetics as H1N1 flu virus strain or commonly known as swine flu. Swine flu rapidly spread throughout Mexico and across borders. The first case of H1N1 was confirmed in Australia on 9 May 2009. Six months later in December 2009 there were over 37,000 confirmed cases of H1N1 in Australia and 191 people had died as a result of contracting H1N1. Most deaths were in middle-aged adults (not elderly).</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47" name="Google Shape;347;g6293b3d42b_8_10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17731214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6293b3d42b_8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7" name="Google Shape;357;g6293b3d42b_8_1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More recently, some of you may have heard of or remember the ebola outbreak in 2014 that started in West Africa. Ebola cases had not been reported since the 1970s but in 2014 there was a sudden spike in cases and thousands of deaths. Most of the deaths involved nurses and doctors treating Ebola victims and family members who came into contact with the infected family member. Due to frequent human travel and because it took about three weeks for symptoms to appear, Ebola quickly spread to Europe and the US causing red alert in many countries.</a:t>
            </a:r>
            <a:endParaRPr/>
          </a:p>
          <a:p>
            <a:pPr marL="0" lvl="0" indent="0" algn="l" rtl="0">
              <a:spcBef>
                <a:spcPts val="0"/>
              </a:spcBef>
              <a:spcAft>
                <a:spcPts val="0"/>
              </a:spcAft>
              <a:buNone/>
            </a:pPr>
            <a:endParaRPr/>
          </a:p>
          <a:p>
            <a:pPr marL="0" lvl="0" indent="0" algn="l" rtl="0">
              <a:spcBef>
                <a:spcPts val="0"/>
              </a:spcBef>
              <a:spcAft>
                <a:spcPts val="0"/>
              </a:spcAft>
              <a:buNone/>
            </a:pPr>
            <a:r>
              <a:rPr lang="en-US"/>
              <a:t>In July of this year an Ebola outbreak in Democratic Republic of Congo is West Africa was declared a public health emergency.</a:t>
            </a:r>
            <a:endParaRPr/>
          </a:p>
        </p:txBody>
      </p:sp>
      <p:sp>
        <p:nvSpPr>
          <p:cNvPr id="358" name="Google Shape;358;g6293b3d42b_8_1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1687366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6293b3d42b_8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7" name="Google Shape;357;g6293b3d42b_8_1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More recently, some of you may have heard of or remember the ebola outbreak in 2014 that started in West Africa. Ebola cases had not been reported since the 1970s but in 2014 there was a sudden spike in cases and thousands of deaths. Most of the deaths involved nurses and doctors treating Ebola victims and family members who came into contact with the infected family member. Due to frequent human travel and because it took about three weeks for symptoms to appear, Ebola quickly spread to Europe and the US causing red alert in many countries.</a:t>
            </a:r>
            <a:endParaRPr/>
          </a:p>
          <a:p>
            <a:pPr marL="0" lvl="0" indent="0" algn="l" rtl="0">
              <a:spcBef>
                <a:spcPts val="0"/>
              </a:spcBef>
              <a:spcAft>
                <a:spcPts val="0"/>
              </a:spcAft>
              <a:buNone/>
            </a:pPr>
            <a:endParaRPr/>
          </a:p>
          <a:p>
            <a:pPr marL="0" lvl="0" indent="0" algn="l" rtl="0">
              <a:spcBef>
                <a:spcPts val="0"/>
              </a:spcBef>
              <a:spcAft>
                <a:spcPts val="0"/>
              </a:spcAft>
              <a:buNone/>
            </a:pPr>
            <a:r>
              <a:rPr lang="en-US"/>
              <a:t>In July of this year an Ebola outbreak in Democratic Republic of Congo is West Africa was declared a public health emergency.</a:t>
            </a:r>
            <a:endParaRPr/>
          </a:p>
        </p:txBody>
      </p:sp>
      <p:sp>
        <p:nvSpPr>
          <p:cNvPr id="358" name="Google Shape;358;g6293b3d42b_8_1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3037709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6293b3d42b_8_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4" name="Google Shape;374;g6293b3d42b_8_1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Does anyone know what this career is called? </a:t>
            </a:r>
            <a:endParaRPr/>
          </a:p>
        </p:txBody>
      </p:sp>
      <p:sp>
        <p:nvSpPr>
          <p:cNvPr id="375" name="Google Shape;375;g6293b3d42b_8_1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27736476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6293b3d42b_8_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4" name="Google Shape;374;g6293b3d42b_8_1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Does anyone know what this career is called? </a:t>
            </a:r>
            <a:endParaRPr/>
          </a:p>
        </p:txBody>
      </p:sp>
      <p:sp>
        <p:nvSpPr>
          <p:cNvPr id="375" name="Google Shape;375;g6293b3d42b_8_1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4783205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6293b3d42b_8_1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6" name="Google Shape;386;g6293b3d42b_8_1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a:solidFill>
                  <a:schemeClr val="dk1"/>
                </a:solidFill>
                <a:latin typeface="Calibri"/>
                <a:ea typeface="Calibri"/>
                <a:cs typeface="Calibri"/>
                <a:sym typeface="Calibri"/>
              </a:rPr>
              <a:t>Epidemiology is the study of diseases as they occur in living things. It focuses on understanding the transmission, spread, and control of diseases. An epidemiologist, is a scientist who investigates the factors that cause disease, determine how it is spread, who gets infected and the results of the infection.</a:t>
            </a:r>
            <a:endParaRPr/>
          </a:p>
          <a:p>
            <a:pPr marL="0" lvl="0" indent="0" algn="l" rtl="0">
              <a:spcBef>
                <a:spcPts val="0"/>
              </a:spcBef>
              <a:spcAft>
                <a:spcPts val="0"/>
              </a:spcAft>
              <a:buNone/>
            </a:pPr>
            <a:endParaRPr/>
          </a:p>
        </p:txBody>
      </p:sp>
      <p:sp>
        <p:nvSpPr>
          <p:cNvPr id="387" name="Google Shape;387;g6293b3d42b_8_1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562249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293b3d42b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 name="Google Shape;235;g6293b3d42b_1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040081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6293b3d42b_8_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5" name="Google Shape;395;g6293b3d42b_8_1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g6293b3d42b_8_1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16633046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6293b3d42b_8_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 name="Google Shape;405;g6293b3d42b_8_1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 name="Google Shape;406;g6293b3d42b_8_1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2331524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6293b3d42b_8_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5" name="Google Shape;415;g6293b3d42b_8_1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latin typeface="Avenir"/>
                <a:ea typeface="Avenir"/>
                <a:cs typeface="Avenir"/>
                <a:sym typeface="Avenir"/>
              </a:rPr>
              <a:t>Understand who is infected/at risk </a:t>
            </a:r>
            <a:endParaRPr/>
          </a:p>
          <a:p>
            <a:pPr marL="457200" lvl="1" indent="0" algn="l" rtl="0">
              <a:spcBef>
                <a:spcPts val="0"/>
              </a:spcBef>
              <a:spcAft>
                <a:spcPts val="0"/>
              </a:spcAft>
              <a:buNone/>
            </a:pPr>
            <a:r>
              <a:rPr lang="en-US">
                <a:latin typeface="Avenir"/>
                <a:ea typeface="Avenir"/>
                <a:cs typeface="Avenir"/>
                <a:sym typeface="Avenir"/>
              </a:rPr>
              <a:t>Who is infected? What were they doing?</a:t>
            </a:r>
            <a:endParaRPr/>
          </a:p>
          <a:p>
            <a:pPr marL="457200" lvl="1" indent="0" algn="l" rtl="0">
              <a:spcBef>
                <a:spcPts val="0"/>
              </a:spcBef>
              <a:spcAft>
                <a:spcPts val="0"/>
              </a:spcAft>
              <a:buNone/>
            </a:pPr>
            <a:r>
              <a:rPr lang="en-US">
                <a:latin typeface="Avenir"/>
                <a:ea typeface="Avenir"/>
                <a:cs typeface="Avenir"/>
                <a:sym typeface="Avenir"/>
              </a:rPr>
              <a:t>What caused the outbreak? </a:t>
            </a:r>
            <a:endParaRPr/>
          </a:p>
          <a:p>
            <a:pPr marL="457200" lvl="1" indent="0" algn="l" rtl="0">
              <a:spcBef>
                <a:spcPts val="0"/>
              </a:spcBef>
              <a:spcAft>
                <a:spcPts val="0"/>
              </a:spcAft>
              <a:buNone/>
            </a:pPr>
            <a:r>
              <a:rPr lang="en-US">
                <a:latin typeface="Avenir"/>
                <a:ea typeface="Avenir"/>
                <a:cs typeface="Avenir"/>
                <a:sym typeface="Avenir"/>
              </a:rPr>
              <a:t>Who might be at risk?</a:t>
            </a:r>
            <a:endParaRPr/>
          </a:p>
          <a:p>
            <a:pPr marL="0" lvl="0" indent="0" algn="l" rtl="0">
              <a:spcBef>
                <a:spcPts val="0"/>
              </a:spcBef>
              <a:spcAft>
                <a:spcPts val="0"/>
              </a:spcAft>
              <a:buNone/>
            </a:pPr>
            <a:r>
              <a:rPr lang="en-US" b="1">
                <a:latin typeface="Avenir"/>
                <a:ea typeface="Avenir"/>
                <a:cs typeface="Avenir"/>
                <a:sym typeface="Avenir"/>
              </a:rPr>
              <a:t>Understand the disease</a:t>
            </a:r>
            <a:endParaRPr/>
          </a:p>
          <a:p>
            <a:pPr marL="457200" lvl="1" indent="0" algn="l" rtl="0">
              <a:spcBef>
                <a:spcPts val="0"/>
              </a:spcBef>
              <a:spcAft>
                <a:spcPts val="0"/>
              </a:spcAft>
              <a:buNone/>
            </a:pPr>
            <a:r>
              <a:rPr lang="en-US">
                <a:latin typeface="Avenir"/>
                <a:ea typeface="Avenir"/>
                <a:cs typeface="Avenir"/>
                <a:sym typeface="Avenir"/>
              </a:rPr>
              <a:t>What were the symptoms and effects? </a:t>
            </a:r>
            <a:endParaRPr/>
          </a:p>
          <a:p>
            <a:pPr marL="457200" lvl="1" indent="0" algn="l" rtl="0">
              <a:spcBef>
                <a:spcPts val="0"/>
              </a:spcBef>
              <a:spcAft>
                <a:spcPts val="0"/>
              </a:spcAft>
              <a:buNone/>
            </a:pPr>
            <a:r>
              <a:rPr lang="en-US">
                <a:latin typeface="Avenir"/>
                <a:ea typeface="Avenir"/>
                <a:cs typeface="Avenir"/>
                <a:sym typeface="Avenir"/>
              </a:rPr>
              <a:t>How was it transmitted? </a:t>
            </a:r>
            <a:endParaRPr/>
          </a:p>
          <a:p>
            <a:pPr marL="457200" lvl="1" indent="0" algn="l" rtl="0">
              <a:spcBef>
                <a:spcPts val="0"/>
              </a:spcBef>
              <a:spcAft>
                <a:spcPts val="0"/>
              </a:spcAft>
              <a:buNone/>
            </a:pPr>
            <a:r>
              <a:rPr lang="en-US">
                <a:latin typeface="Avenir"/>
                <a:ea typeface="Avenir"/>
                <a:cs typeface="Avenir"/>
                <a:sym typeface="Avenir"/>
              </a:rPr>
              <a:t>How did it spread?</a:t>
            </a:r>
            <a:endParaRPr/>
          </a:p>
          <a:p>
            <a:pPr marL="457200" lvl="1" indent="0" algn="l" rtl="0">
              <a:spcBef>
                <a:spcPts val="0"/>
              </a:spcBef>
              <a:spcAft>
                <a:spcPts val="0"/>
              </a:spcAft>
              <a:buNone/>
            </a:pPr>
            <a:r>
              <a:rPr lang="en-US">
                <a:latin typeface="Avenir"/>
                <a:ea typeface="Avenir"/>
                <a:cs typeface="Avenir"/>
                <a:sym typeface="Avenir"/>
              </a:rPr>
              <a:t>How was it contained? </a:t>
            </a:r>
            <a:endParaRPr/>
          </a:p>
        </p:txBody>
      </p:sp>
      <p:sp>
        <p:nvSpPr>
          <p:cNvPr id="416" name="Google Shape;416;g6293b3d42b_8_1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36164561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6" name="Google Shape;42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39825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47708e5b1a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5" name="Google Shape;435;g47708e5b1a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04476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47708e5b1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3" name="Google Shape;443;g47708e5b1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05219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 version on the top</a:t>
            </a:r>
            <a:endParaRPr/>
          </a:p>
        </p:txBody>
      </p:sp>
      <p:sp>
        <p:nvSpPr>
          <p:cNvPr id="449" name="Google Shape;44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86651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5" name="Google Shape;45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12850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5" name="Google Shape;46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76584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3" name="Google Shape;47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4297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6293b3d42b_1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6293b3d42b_1_1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who knows excel</a:t>
            </a:r>
            <a:endParaRPr/>
          </a:p>
          <a:p>
            <a:pPr marL="0" lvl="0" indent="0" algn="l" rtl="0">
              <a:spcBef>
                <a:spcPts val="0"/>
              </a:spcBef>
              <a:spcAft>
                <a:spcPts val="0"/>
              </a:spcAft>
              <a:buNone/>
            </a:pPr>
            <a:r>
              <a:rPr lang="en-US"/>
              <a:t>who knows programming language</a:t>
            </a:r>
            <a:endParaRPr/>
          </a:p>
          <a:p>
            <a:pPr marL="0" lvl="0" indent="0" algn="l" rtl="0">
              <a:spcBef>
                <a:spcPts val="0"/>
              </a:spcBef>
              <a:spcAft>
                <a:spcPts val="0"/>
              </a:spcAft>
              <a:buNone/>
            </a:pPr>
            <a:r>
              <a:rPr lang="en-US"/>
              <a:t>… R?</a:t>
            </a:r>
            <a:endParaRPr/>
          </a:p>
        </p:txBody>
      </p:sp>
    </p:spTree>
    <p:extLst>
      <p:ext uri="{BB962C8B-B14F-4D97-AF65-F5344CB8AC3E}">
        <p14:creationId xmlns:p14="http://schemas.microsoft.com/office/powerpoint/2010/main" val="41587095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0" name="Google Shape;48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65849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47708e5b1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7" name="Google Shape;487;g47708e5b1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7268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5" name="Google Shape;49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96750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47708e5b1a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1" name="Google Shape;501;g47708e5b1a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15459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6293b3d42b_1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8" name="Google Shape;508;g6293b3d42b_1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06712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47708e5b1a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5" name="Google Shape;515;g47708e5b1a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61417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47708e5b1a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5" name="Google Shape;515;g47708e5b1a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49852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47708e5b1a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2" name="Google Shape;522;g47708e5b1a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26171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47708e5b1a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2" name="Google Shape;522;g47708e5b1a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56627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47708e5b1a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2" name="Google Shape;522;g47708e5b1a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0189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6293b3d42b_1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6293b3d42b_1_3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useful for large datasets</a:t>
            </a:r>
            <a:endParaRPr/>
          </a:p>
        </p:txBody>
      </p:sp>
    </p:spTree>
    <p:extLst>
      <p:ext uri="{BB962C8B-B14F-4D97-AF65-F5344CB8AC3E}">
        <p14:creationId xmlns:p14="http://schemas.microsoft.com/office/powerpoint/2010/main" val="5478763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47708e5b1a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7" name="Google Shape;537;g47708e5b1a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38385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47708e5b1a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7" name="Google Shape;537;g47708e5b1a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46553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47708e5b1a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7" name="Google Shape;537;g47708e5b1a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89730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47708e5b1a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7" name="Google Shape;537;g47708e5b1a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86692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47708e5b1a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7" name="Google Shape;537;g47708e5b1a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04683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47708e5b1a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7" name="Google Shape;537;g47708e5b1a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8360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47708e5b1a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7" name="Google Shape;537;g47708e5b1a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31105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6293b3d42b_1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8" name="Google Shape;558;g6293b3d42b_1_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latin typeface="Avenir"/>
                <a:ea typeface="Avenir"/>
                <a:cs typeface="Avenir"/>
                <a:sym typeface="Avenir"/>
              </a:rPr>
              <a:t>Ask the audience… what questions do you think you should ask? What kind of plots do you think you will need to do? </a:t>
            </a:r>
            <a:endParaRPr b="1">
              <a:latin typeface="Avenir"/>
              <a:ea typeface="Avenir"/>
              <a:cs typeface="Avenir"/>
              <a:sym typeface="Avenir"/>
            </a:endParaRPr>
          </a:p>
          <a:p>
            <a:pPr marL="0" lvl="0" indent="0" algn="l" rtl="0">
              <a:spcBef>
                <a:spcPts val="0"/>
              </a:spcBef>
              <a:spcAft>
                <a:spcPts val="0"/>
              </a:spcAft>
              <a:buClr>
                <a:schemeClr val="dk1"/>
              </a:buClr>
              <a:buSzPts val="1100"/>
              <a:buFont typeface="Arial"/>
              <a:buNone/>
            </a:pPr>
            <a:r>
              <a:rPr lang="en-US" sz="1200" i="1">
                <a:solidFill>
                  <a:srgbClr val="E69138"/>
                </a:solidFill>
                <a:latin typeface="Arimo"/>
                <a:ea typeface="Arimo"/>
                <a:cs typeface="Arimo"/>
                <a:sym typeface="Arimo"/>
              </a:rPr>
              <a:t>What are the common characteristics of the people that are ill? </a:t>
            </a:r>
            <a:endParaRPr sz="1200" b="1" i="1">
              <a:solidFill>
                <a:srgbClr val="E69138"/>
              </a:solidFill>
              <a:latin typeface="Arimo"/>
              <a:ea typeface="Arimo"/>
              <a:cs typeface="Arimo"/>
              <a:sym typeface="Arimo"/>
            </a:endParaRPr>
          </a:p>
          <a:p>
            <a:pPr marL="0" lvl="0" indent="0" algn="l" rtl="0">
              <a:spcBef>
                <a:spcPts val="0"/>
              </a:spcBef>
              <a:spcAft>
                <a:spcPts val="0"/>
              </a:spcAft>
              <a:buClr>
                <a:schemeClr val="dk1"/>
              </a:buClr>
              <a:buSzPts val="1100"/>
              <a:buFont typeface="Arial"/>
              <a:buNone/>
            </a:pPr>
            <a:endParaRPr sz="1200" i="1">
              <a:solidFill>
                <a:srgbClr val="E69138"/>
              </a:solidFill>
              <a:latin typeface="Arimo"/>
              <a:ea typeface="Arimo"/>
              <a:cs typeface="Arimo"/>
              <a:sym typeface="Arimo"/>
            </a:endParaRPr>
          </a:p>
          <a:p>
            <a:pPr marL="0" lvl="0" indent="0" algn="l" rtl="0">
              <a:spcBef>
                <a:spcPts val="0"/>
              </a:spcBef>
              <a:spcAft>
                <a:spcPts val="0"/>
              </a:spcAft>
              <a:buClr>
                <a:schemeClr val="dk1"/>
              </a:buClr>
              <a:buSzPts val="1100"/>
              <a:buFont typeface="Arial"/>
              <a:buNone/>
            </a:pPr>
            <a:r>
              <a:rPr lang="en-US" sz="1200" i="1">
                <a:solidFill>
                  <a:srgbClr val="E69138"/>
                </a:solidFill>
                <a:latin typeface="Arimo"/>
                <a:ea typeface="Arimo"/>
                <a:cs typeface="Arimo"/>
                <a:sym typeface="Arimo"/>
              </a:rPr>
              <a:t>What are the common symptoms of infected people? </a:t>
            </a:r>
            <a:endParaRPr sz="1200" b="1">
              <a:latin typeface="Avenir"/>
              <a:ea typeface="Avenir"/>
              <a:cs typeface="Avenir"/>
              <a:sym typeface="Avenir"/>
            </a:endParaRPr>
          </a:p>
          <a:p>
            <a:pPr marL="0" lvl="0" indent="0" algn="l" rtl="0">
              <a:spcBef>
                <a:spcPts val="0"/>
              </a:spcBef>
              <a:spcAft>
                <a:spcPts val="0"/>
              </a:spcAft>
              <a:buNone/>
            </a:pPr>
            <a:endParaRPr b="1">
              <a:latin typeface="Avenir"/>
              <a:ea typeface="Avenir"/>
              <a:cs typeface="Avenir"/>
              <a:sym typeface="Avenir"/>
            </a:endParaRPr>
          </a:p>
          <a:p>
            <a:pPr marL="0" lvl="0" indent="0" algn="l" rtl="0">
              <a:spcBef>
                <a:spcPts val="0"/>
              </a:spcBef>
              <a:spcAft>
                <a:spcPts val="0"/>
              </a:spcAft>
              <a:buNone/>
            </a:pPr>
            <a:r>
              <a:rPr lang="en-US" b="1">
                <a:latin typeface="Avenir"/>
                <a:ea typeface="Avenir"/>
                <a:cs typeface="Avenir"/>
                <a:sym typeface="Avenir"/>
              </a:rPr>
              <a:t>Understand who is infected/at risk </a:t>
            </a:r>
            <a:endParaRPr/>
          </a:p>
          <a:p>
            <a:pPr marL="457200" lvl="1" indent="0" algn="l" rtl="0">
              <a:spcBef>
                <a:spcPts val="0"/>
              </a:spcBef>
              <a:spcAft>
                <a:spcPts val="0"/>
              </a:spcAft>
              <a:buNone/>
            </a:pPr>
            <a:r>
              <a:rPr lang="en-US">
                <a:latin typeface="Avenir"/>
                <a:ea typeface="Avenir"/>
                <a:cs typeface="Avenir"/>
                <a:sym typeface="Avenir"/>
              </a:rPr>
              <a:t>Who is infected? What were they doing?</a:t>
            </a:r>
            <a:endParaRPr/>
          </a:p>
          <a:p>
            <a:pPr marL="457200" lvl="1" indent="0" algn="l" rtl="0">
              <a:spcBef>
                <a:spcPts val="0"/>
              </a:spcBef>
              <a:spcAft>
                <a:spcPts val="0"/>
              </a:spcAft>
              <a:buNone/>
            </a:pPr>
            <a:r>
              <a:rPr lang="en-US">
                <a:latin typeface="Avenir"/>
                <a:ea typeface="Avenir"/>
                <a:cs typeface="Avenir"/>
                <a:sym typeface="Avenir"/>
              </a:rPr>
              <a:t>What caused the outbreak? </a:t>
            </a:r>
            <a:endParaRPr/>
          </a:p>
          <a:p>
            <a:pPr marL="457200" lvl="1" indent="0" algn="l" rtl="0">
              <a:spcBef>
                <a:spcPts val="0"/>
              </a:spcBef>
              <a:spcAft>
                <a:spcPts val="0"/>
              </a:spcAft>
              <a:buNone/>
            </a:pPr>
            <a:r>
              <a:rPr lang="en-US">
                <a:latin typeface="Avenir"/>
                <a:ea typeface="Avenir"/>
                <a:cs typeface="Avenir"/>
                <a:sym typeface="Avenir"/>
              </a:rPr>
              <a:t>Who might be at risk?</a:t>
            </a:r>
            <a:endParaRPr/>
          </a:p>
          <a:p>
            <a:pPr marL="0" lvl="0" indent="0" algn="l" rtl="0">
              <a:spcBef>
                <a:spcPts val="0"/>
              </a:spcBef>
              <a:spcAft>
                <a:spcPts val="0"/>
              </a:spcAft>
              <a:buNone/>
            </a:pPr>
            <a:r>
              <a:rPr lang="en-US" b="1">
                <a:latin typeface="Avenir"/>
                <a:ea typeface="Avenir"/>
                <a:cs typeface="Avenir"/>
                <a:sym typeface="Avenir"/>
              </a:rPr>
              <a:t>Understand the disease</a:t>
            </a:r>
            <a:endParaRPr/>
          </a:p>
          <a:p>
            <a:pPr marL="457200" lvl="1" indent="0" algn="l" rtl="0">
              <a:spcBef>
                <a:spcPts val="0"/>
              </a:spcBef>
              <a:spcAft>
                <a:spcPts val="0"/>
              </a:spcAft>
              <a:buNone/>
            </a:pPr>
            <a:r>
              <a:rPr lang="en-US">
                <a:latin typeface="Avenir"/>
                <a:ea typeface="Avenir"/>
                <a:cs typeface="Avenir"/>
                <a:sym typeface="Avenir"/>
              </a:rPr>
              <a:t>What were the symptoms and effects? </a:t>
            </a:r>
            <a:endParaRPr/>
          </a:p>
          <a:p>
            <a:pPr marL="457200" lvl="1" indent="0" algn="l" rtl="0">
              <a:spcBef>
                <a:spcPts val="0"/>
              </a:spcBef>
              <a:spcAft>
                <a:spcPts val="0"/>
              </a:spcAft>
              <a:buNone/>
            </a:pPr>
            <a:r>
              <a:rPr lang="en-US">
                <a:latin typeface="Avenir"/>
                <a:ea typeface="Avenir"/>
                <a:cs typeface="Avenir"/>
                <a:sym typeface="Avenir"/>
              </a:rPr>
              <a:t>How was it transmitted? </a:t>
            </a:r>
            <a:endParaRPr/>
          </a:p>
          <a:p>
            <a:pPr marL="457200" lvl="1" indent="0" algn="l" rtl="0">
              <a:spcBef>
                <a:spcPts val="0"/>
              </a:spcBef>
              <a:spcAft>
                <a:spcPts val="0"/>
              </a:spcAft>
              <a:buNone/>
            </a:pPr>
            <a:r>
              <a:rPr lang="en-US">
                <a:latin typeface="Avenir"/>
                <a:ea typeface="Avenir"/>
                <a:cs typeface="Avenir"/>
                <a:sym typeface="Avenir"/>
              </a:rPr>
              <a:t>How did it spread?</a:t>
            </a:r>
            <a:endParaRPr/>
          </a:p>
          <a:p>
            <a:pPr marL="457200" lvl="1" indent="0" algn="l" rtl="0">
              <a:spcBef>
                <a:spcPts val="0"/>
              </a:spcBef>
              <a:spcAft>
                <a:spcPts val="0"/>
              </a:spcAft>
              <a:buNone/>
            </a:pPr>
            <a:r>
              <a:rPr lang="en-US">
                <a:latin typeface="Avenir"/>
                <a:ea typeface="Avenir"/>
                <a:cs typeface="Avenir"/>
                <a:sym typeface="Avenir"/>
              </a:rPr>
              <a:t>How was it contained? </a:t>
            </a:r>
            <a:endParaRPr/>
          </a:p>
        </p:txBody>
      </p:sp>
      <p:sp>
        <p:nvSpPr>
          <p:cNvPr id="559" name="Google Shape;559;g6293b3d42b_1_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extLst>
      <p:ext uri="{BB962C8B-B14F-4D97-AF65-F5344CB8AC3E}">
        <p14:creationId xmlns:p14="http://schemas.microsoft.com/office/powerpoint/2010/main" val="37985701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47708e5b1a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7" name="Google Shape;567;g47708e5b1a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45364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6293b76993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9" name="Google Shape;579;g6293b76993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venir"/>
              <a:buNone/>
            </a:pPr>
            <a:r>
              <a:rPr lang="en-US" sz="1200">
                <a:latin typeface="Avenir"/>
                <a:ea typeface="Avenir"/>
                <a:cs typeface="Avenir"/>
                <a:sym typeface="Avenir"/>
              </a:rPr>
              <a:t>You have now been provided information on where the students had lunch</a:t>
            </a:r>
            <a:endParaRPr/>
          </a:p>
          <a:p>
            <a:pPr marL="0" lvl="0" indent="0" algn="l" rtl="0">
              <a:spcBef>
                <a:spcPts val="0"/>
              </a:spcBef>
              <a:spcAft>
                <a:spcPts val="0"/>
              </a:spcAft>
              <a:buNone/>
            </a:pPr>
            <a:endParaRPr b="1">
              <a:latin typeface="Avenir"/>
              <a:ea typeface="Avenir"/>
              <a:cs typeface="Avenir"/>
              <a:sym typeface="Avenir"/>
            </a:endParaRPr>
          </a:p>
          <a:p>
            <a:pPr marL="0" lvl="0" indent="0" algn="l" rtl="0">
              <a:spcBef>
                <a:spcPts val="0"/>
              </a:spcBef>
              <a:spcAft>
                <a:spcPts val="0"/>
              </a:spcAft>
              <a:buNone/>
            </a:pPr>
            <a:r>
              <a:rPr lang="en-US" b="1">
                <a:latin typeface="Avenir"/>
                <a:ea typeface="Avenir"/>
                <a:cs typeface="Avenir"/>
                <a:sym typeface="Avenir"/>
              </a:rPr>
              <a:t>Understand who is infected/at risk </a:t>
            </a:r>
            <a:endParaRPr/>
          </a:p>
          <a:p>
            <a:pPr marL="457200" lvl="1" indent="0" algn="l" rtl="0">
              <a:spcBef>
                <a:spcPts val="0"/>
              </a:spcBef>
              <a:spcAft>
                <a:spcPts val="0"/>
              </a:spcAft>
              <a:buNone/>
            </a:pPr>
            <a:r>
              <a:rPr lang="en-US">
                <a:latin typeface="Avenir"/>
                <a:ea typeface="Avenir"/>
                <a:cs typeface="Avenir"/>
                <a:sym typeface="Avenir"/>
              </a:rPr>
              <a:t>Who is infected? What were they doing?</a:t>
            </a:r>
            <a:endParaRPr/>
          </a:p>
          <a:p>
            <a:pPr marL="457200" lvl="1" indent="0" algn="l" rtl="0">
              <a:spcBef>
                <a:spcPts val="0"/>
              </a:spcBef>
              <a:spcAft>
                <a:spcPts val="0"/>
              </a:spcAft>
              <a:buNone/>
            </a:pPr>
            <a:r>
              <a:rPr lang="en-US">
                <a:latin typeface="Avenir"/>
                <a:ea typeface="Avenir"/>
                <a:cs typeface="Avenir"/>
                <a:sym typeface="Avenir"/>
              </a:rPr>
              <a:t>What caused the outbreak? </a:t>
            </a:r>
            <a:endParaRPr/>
          </a:p>
          <a:p>
            <a:pPr marL="457200" lvl="1" indent="0" algn="l" rtl="0">
              <a:spcBef>
                <a:spcPts val="0"/>
              </a:spcBef>
              <a:spcAft>
                <a:spcPts val="0"/>
              </a:spcAft>
              <a:buNone/>
            </a:pPr>
            <a:r>
              <a:rPr lang="en-US">
                <a:latin typeface="Avenir"/>
                <a:ea typeface="Avenir"/>
                <a:cs typeface="Avenir"/>
                <a:sym typeface="Avenir"/>
              </a:rPr>
              <a:t>Who might be at risk?</a:t>
            </a:r>
            <a:endParaRPr/>
          </a:p>
          <a:p>
            <a:pPr marL="0" lvl="0" indent="0" algn="l" rtl="0">
              <a:spcBef>
                <a:spcPts val="0"/>
              </a:spcBef>
              <a:spcAft>
                <a:spcPts val="0"/>
              </a:spcAft>
              <a:buNone/>
            </a:pPr>
            <a:r>
              <a:rPr lang="en-US" b="1">
                <a:latin typeface="Avenir"/>
                <a:ea typeface="Avenir"/>
                <a:cs typeface="Avenir"/>
                <a:sym typeface="Avenir"/>
              </a:rPr>
              <a:t>Understand the disease</a:t>
            </a:r>
            <a:endParaRPr/>
          </a:p>
          <a:p>
            <a:pPr marL="457200" lvl="1" indent="0" algn="l" rtl="0">
              <a:spcBef>
                <a:spcPts val="0"/>
              </a:spcBef>
              <a:spcAft>
                <a:spcPts val="0"/>
              </a:spcAft>
              <a:buNone/>
            </a:pPr>
            <a:r>
              <a:rPr lang="en-US">
                <a:latin typeface="Avenir"/>
                <a:ea typeface="Avenir"/>
                <a:cs typeface="Avenir"/>
                <a:sym typeface="Avenir"/>
              </a:rPr>
              <a:t>What were the symptoms and effects? </a:t>
            </a:r>
            <a:endParaRPr/>
          </a:p>
          <a:p>
            <a:pPr marL="457200" lvl="1" indent="0" algn="l" rtl="0">
              <a:spcBef>
                <a:spcPts val="0"/>
              </a:spcBef>
              <a:spcAft>
                <a:spcPts val="0"/>
              </a:spcAft>
              <a:buNone/>
            </a:pPr>
            <a:r>
              <a:rPr lang="en-US">
                <a:latin typeface="Avenir"/>
                <a:ea typeface="Avenir"/>
                <a:cs typeface="Avenir"/>
                <a:sym typeface="Avenir"/>
              </a:rPr>
              <a:t>How was it transmitted? </a:t>
            </a:r>
            <a:endParaRPr/>
          </a:p>
          <a:p>
            <a:pPr marL="457200" lvl="1" indent="0" algn="l" rtl="0">
              <a:spcBef>
                <a:spcPts val="0"/>
              </a:spcBef>
              <a:spcAft>
                <a:spcPts val="0"/>
              </a:spcAft>
              <a:buNone/>
            </a:pPr>
            <a:r>
              <a:rPr lang="en-US">
                <a:latin typeface="Avenir"/>
                <a:ea typeface="Avenir"/>
                <a:cs typeface="Avenir"/>
                <a:sym typeface="Avenir"/>
              </a:rPr>
              <a:t>How did it spread?</a:t>
            </a:r>
            <a:endParaRPr/>
          </a:p>
          <a:p>
            <a:pPr marL="457200" lvl="1" indent="0" algn="l" rtl="0">
              <a:spcBef>
                <a:spcPts val="0"/>
              </a:spcBef>
              <a:spcAft>
                <a:spcPts val="0"/>
              </a:spcAft>
              <a:buNone/>
            </a:pPr>
            <a:r>
              <a:rPr lang="en-US">
                <a:latin typeface="Avenir"/>
                <a:ea typeface="Avenir"/>
                <a:cs typeface="Avenir"/>
                <a:sym typeface="Avenir"/>
              </a:rPr>
              <a:t>How was it contained? </a:t>
            </a:r>
            <a:endParaRPr/>
          </a:p>
        </p:txBody>
      </p:sp>
      <p:sp>
        <p:nvSpPr>
          <p:cNvPr id="580" name="Google Shape;580;g6293b76993_0_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extLst>
      <p:ext uri="{BB962C8B-B14F-4D97-AF65-F5344CB8AC3E}">
        <p14:creationId xmlns:p14="http://schemas.microsoft.com/office/powerpoint/2010/main" val="1511052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6293b3d42b_1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6293b3d42b_1_1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also mention python</a:t>
            </a:r>
            <a:endParaRPr/>
          </a:p>
        </p:txBody>
      </p:sp>
    </p:spTree>
    <p:extLst>
      <p:ext uri="{BB962C8B-B14F-4D97-AF65-F5344CB8AC3E}">
        <p14:creationId xmlns:p14="http://schemas.microsoft.com/office/powerpoint/2010/main" val="5098358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6293b3d42b_8_1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5" name="Google Shape;585;g6293b3d42b_8_1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venir"/>
              <a:buNone/>
            </a:pPr>
            <a:r>
              <a:rPr lang="en-US" sz="1200">
                <a:latin typeface="Avenir"/>
                <a:ea typeface="Avenir"/>
                <a:cs typeface="Avenir"/>
                <a:sym typeface="Avenir"/>
              </a:rPr>
              <a:t>You have now been provided information on where the students had lunch</a:t>
            </a:r>
            <a:endParaRPr/>
          </a:p>
          <a:p>
            <a:pPr marL="0" lvl="0" indent="0" algn="l" rtl="0">
              <a:spcBef>
                <a:spcPts val="0"/>
              </a:spcBef>
              <a:spcAft>
                <a:spcPts val="0"/>
              </a:spcAft>
              <a:buNone/>
            </a:pPr>
            <a:endParaRPr b="1">
              <a:latin typeface="Avenir"/>
              <a:ea typeface="Avenir"/>
              <a:cs typeface="Avenir"/>
              <a:sym typeface="Avenir"/>
            </a:endParaRPr>
          </a:p>
          <a:p>
            <a:pPr marL="0" lvl="0" indent="0" algn="l" rtl="0">
              <a:spcBef>
                <a:spcPts val="0"/>
              </a:spcBef>
              <a:spcAft>
                <a:spcPts val="0"/>
              </a:spcAft>
              <a:buNone/>
            </a:pPr>
            <a:r>
              <a:rPr lang="en-US" b="1">
                <a:latin typeface="Avenir"/>
                <a:ea typeface="Avenir"/>
                <a:cs typeface="Avenir"/>
                <a:sym typeface="Avenir"/>
              </a:rPr>
              <a:t>Understand who is infected/at risk </a:t>
            </a:r>
            <a:endParaRPr/>
          </a:p>
          <a:p>
            <a:pPr marL="457200" lvl="1" indent="0" algn="l" rtl="0">
              <a:spcBef>
                <a:spcPts val="0"/>
              </a:spcBef>
              <a:spcAft>
                <a:spcPts val="0"/>
              </a:spcAft>
              <a:buNone/>
            </a:pPr>
            <a:r>
              <a:rPr lang="en-US">
                <a:latin typeface="Avenir"/>
                <a:ea typeface="Avenir"/>
                <a:cs typeface="Avenir"/>
                <a:sym typeface="Avenir"/>
              </a:rPr>
              <a:t>Who is infected? What were they doing?</a:t>
            </a:r>
            <a:endParaRPr/>
          </a:p>
          <a:p>
            <a:pPr marL="457200" lvl="1" indent="0" algn="l" rtl="0">
              <a:spcBef>
                <a:spcPts val="0"/>
              </a:spcBef>
              <a:spcAft>
                <a:spcPts val="0"/>
              </a:spcAft>
              <a:buNone/>
            </a:pPr>
            <a:r>
              <a:rPr lang="en-US">
                <a:latin typeface="Avenir"/>
                <a:ea typeface="Avenir"/>
                <a:cs typeface="Avenir"/>
                <a:sym typeface="Avenir"/>
              </a:rPr>
              <a:t>What caused the outbreak? </a:t>
            </a:r>
            <a:endParaRPr/>
          </a:p>
          <a:p>
            <a:pPr marL="457200" lvl="1" indent="0" algn="l" rtl="0">
              <a:spcBef>
                <a:spcPts val="0"/>
              </a:spcBef>
              <a:spcAft>
                <a:spcPts val="0"/>
              </a:spcAft>
              <a:buNone/>
            </a:pPr>
            <a:r>
              <a:rPr lang="en-US">
                <a:latin typeface="Avenir"/>
                <a:ea typeface="Avenir"/>
                <a:cs typeface="Avenir"/>
                <a:sym typeface="Avenir"/>
              </a:rPr>
              <a:t>Who might be at risk?</a:t>
            </a:r>
            <a:endParaRPr/>
          </a:p>
          <a:p>
            <a:pPr marL="0" lvl="0" indent="0" algn="l" rtl="0">
              <a:spcBef>
                <a:spcPts val="0"/>
              </a:spcBef>
              <a:spcAft>
                <a:spcPts val="0"/>
              </a:spcAft>
              <a:buNone/>
            </a:pPr>
            <a:r>
              <a:rPr lang="en-US" b="1">
                <a:latin typeface="Avenir"/>
                <a:ea typeface="Avenir"/>
                <a:cs typeface="Avenir"/>
                <a:sym typeface="Avenir"/>
              </a:rPr>
              <a:t>Understand the disease</a:t>
            </a:r>
            <a:endParaRPr/>
          </a:p>
          <a:p>
            <a:pPr marL="457200" lvl="1" indent="0" algn="l" rtl="0">
              <a:spcBef>
                <a:spcPts val="0"/>
              </a:spcBef>
              <a:spcAft>
                <a:spcPts val="0"/>
              </a:spcAft>
              <a:buNone/>
            </a:pPr>
            <a:r>
              <a:rPr lang="en-US">
                <a:latin typeface="Avenir"/>
                <a:ea typeface="Avenir"/>
                <a:cs typeface="Avenir"/>
                <a:sym typeface="Avenir"/>
              </a:rPr>
              <a:t>What were the symptoms and effects? </a:t>
            </a:r>
            <a:endParaRPr/>
          </a:p>
          <a:p>
            <a:pPr marL="457200" lvl="1" indent="0" algn="l" rtl="0">
              <a:spcBef>
                <a:spcPts val="0"/>
              </a:spcBef>
              <a:spcAft>
                <a:spcPts val="0"/>
              </a:spcAft>
              <a:buNone/>
            </a:pPr>
            <a:r>
              <a:rPr lang="en-US">
                <a:latin typeface="Avenir"/>
                <a:ea typeface="Avenir"/>
                <a:cs typeface="Avenir"/>
                <a:sym typeface="Avenir"/>
              </a:rPr>
              <a:t>How was it transmitted? </a:t>
            </a:r>
            <a:endParaRPr/>
          </a:p>
          <a:p>
            <a:pPr marL="457200" lvl="1" indent="0" algn="l" rtl="0">
              <a:spcBef>
                <a:spcPts val="0"/>
              </a:spcBef>
              <a:spcAft>
                <a:spcPts val="0"/>
              </a:spcAft>
              <a:buNone/>
            </a:pPr>
            <a:r>
              <a:rPr lang="en-US">
                <a:latin typeface="Avenir"/>
                <a:ea typeface="Avenir"/>
                <a:cs typeface="Avenir"/>
                <a:sym typeface="Avenir"/>
              </a:rPr>
              <a:t>How did it spread?</a:t>
            </a:r>
            <a:endParaRPr/>
          </a:p>
          <a:p>
            <a:pPr marL="457200" lvl="1" indent="0" algn="l" rtl="0">
              <a:spcBef>
                <a:spcPts val="0"/>
              </a:spcBef>
              <a:spcAft>
                <a:spcPts val="0"/>
              </a:spcAft>
              <a:buNone/>
            </a:pPr>
            <a:r>
              <a:rPr lang="en-US">
                <a:latin typeface="Avenir"/>
                <a:ea typeface="Avenir"/>
                <a:cs typeface="Avenir"/>
                <a:sym typeface="Avenir"/>
              </a:rPr>
              <a:t>How was it contained? </a:t>
            </a:r>
            <a:endParaRPr/>
          </a:p>
        </p:txBody>
      </p:sp>
      <p:sp>
        <p:nvSpPr>
          <p:cNvPr id="586" name="Google Shape;586;g6293b3d42b_8_18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extLst>
      <p:ext uri="{BB962C8B-B14F-4D97-AF65-F5344CB8AC3E}">
        <p14:creationId xmlns:p14="http://schemas.microsoft.com/office/powerpoint/2010/main" val="18673630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6293b3d42b_1_3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3" name="Google Shape;593;g6293b3d42b_1_3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venir"/>
              <a:buNone/>
            </a:pPr>
            <a:r>
              <a:rPr lang="en-US" sz="1200">
                <a:latin typeface="Avenir"/>
                <a:ea typeface="Avenir"/>
                <a:cs typeface="Avenir"/>
                <a:sym typeface="Avenir"/>
              </a:rPr>
              <a:t>You have now been provided information on where the students had lunch</a:t>
            </a:r>
            <a:endParaRPr/>
          </a:p>
          <a:p>
            <a:pPr marL="0" lvl="0" indent="0" algn="l" rtl="0">
              <a:spcBef>
                <a:spcPts val="0"/>
              </a:spcBef>
              <a:spcAft>
                <a:spcPts val="0"/>
              </a:spcAft>
              <a:buNone/>
            </a:pPr>
            <a:endParaRPr b="1">
              <a:latin typeface="Avenir"/>
              <a:ea typeface="Avenir"/>
              <a:cs typeface="Avenir"/>
              <a:sym typeface="Avenir"/>
            </a:endParaRPr>
          </a:p>
          <a:p>
            <a:pPr marL="0" lvl="0" indent="0" algn="l" rtl="0">
              <a:spcBef>
                <a:spcPts val="0"/>
              </a:spcBef>
              <a:spcAft>
                <a:spcPts val="0"/>
              </a:spcAft>
              <a:buNone/>
            </a:pPr>
            <a:r>
              <a:rPr lang="en-US" b="1">
                <a:latin typeface="Avenir"/>
                <a:ea typeface="Avenir"/>
                <a:cs typeface="Avenir"/>
                <a:sym typeface="Avenir"/>
              </a:rPr>
              <a:t>Understand who is infected/at risk </a:t>
            </a:r>
            <a:endParaRPr/>
          </a:p>
          <a:p>
            <a:pPr marL="457200" lvl="1" indent="0" algn="l" rtl="0">
              <a:spcBef>
                <a:spcPts val="0"/>
              </a:spcBef>
              <a:spcAft>
                <a:spcPts val="0"/>
              </a:spcAft>
              <a:buNone/>
            </a:pPr>
            <a:r>
              <a:rPr lang="en-US">
                <a:latin typeface="Avenir"/>
                <a:ea typeface="Avenir"/>
                <a:cs typeface="Avenir"/>
                <a:sym typeface="Avenir"/>
              </a:rPr>
              <a:t>Who is infected? What were they doing?</a:t>
            </a:r>
            <a:endParaRPr/>
          </a:p>
          <a:p>
            <a:pPr marL="457200" lvl="1" indent="0" algn="l" rtl="0">
              <a:spcBef>
                <a:spcPts val="0"/>
              </a:spcBef>
              <a:spcAft>
                <a:spcPts val="0"/>
              </a:spcAft>
              <a:buNone/>
            </a:pPr>
            <a:r>
              <a:rPr lang="en-US">
                <a:latin typeface="Avenir"/>
                <a:ea typeface="Avenir"/>
                <a:cs typeface="Avenir"/>
                <a:sym typeface="Avenir"/>
              </a:rPr>
              <a:t>What caused the outbreak? </a:t>
            </a:r>
            <a:endParaRPr/>
          </a:p>
          <a:p>
            <a:pPr marL="457200" lvl="1" indent="0" algn="l" rtl="0">
              <a:spcBef>
                <a:spcPts val="0"/>
              </a:spcBef>
              <a:spcAft>
                <a:spcPts val="0"/>
              </a:spcAft>
              <a:buNone/>
            </a:pPr>
            <a:r>
              <a:rPr lang="en-US">
                <a:latin typeface="Avenir"/>
                <a:ea typeface="Avenir"/>
                <a:cs typeface="Avenir"/>
                <a:sym typeface="Avenir"/>
              </a:rPr>
              <a:t>Who might be at risk?</a:t>
            </a:r>
            <a:endParaRPr/>
          </a:p>
          <a:p>
            <a:pPr marL="0" lvl="0" indent="0" algn="l" rtl="0">
              <a:spcBef>
                <a:spcPts val="0"/>
              </a:spcBef>
              <a:spcAft>
                <a:spcPts val="0"/>
              </a:spcAft>
              <a:buNone/>
            </a:pPr>
            <a:r>
              <a:rPr lang="en-US" b="1">
                <a:latin typeface="Avenir"/>
                <a:ea typeface="Avenir"/>
                <a:cs typeface="Avenir"/>
                <a:sym typeface="Avenir"/>
              </a:rPr>
              <a:t>Understand the disease</a:t>
            </a:r>
            <a:endParaRPr/>
          </a:p>
          <a:p>
            <a:pPr marL="457200" lvl="1" indent="0" algn="l" rtl="0">
              <a:spcBef>
                <a:spcPts val="0"/>
              </a:spcBef>
              <a:spcAft>
                <a:spcPts val="0"/>
              </a:spcAft>
              <a:buNone/>
            </a:pPr>
            <a:r>
              <a:rPr lang="en-US">
                <a:latin typeface="Avenir"/>
                <a:ea typeface="Avenir"/>
                <a:cs typeface="Avenir"/>
                <a:sym typeface="Avenir"/>
              </a:rPr>
              <a:t>What were the symptoms and effects? </a:t>
            </a:r>
            <a:endParaRPr/>
          </a:p>
          <a:p>
            <a:pPr marL="457200" lvl="1" indent="0" algn="l" rtl="0">
              <a:spcBef>
                <a:spcPts val="0"/>
              </a:spcBef>
              <a:spcAft>
                <a:spcPts val="0"/>
              </a:spcAft>
              <a:buNone/>
            </a:pPr>
            <a:r>
              <a:rPr lang="en-US">
                <a:latin typeface="Avenir"/>
                <a:ea typeface="Avenir"/>
                <a:cs typeface="Avenir"/>
                <a:sym typeface="Avenir"/>
              </a:rPr>
              <a:t>How was it transmitted? </a:t>
            </a:r>
            <a:endParaRPr/>
          </a:p>
          <a:p>
            <a:pPr marL="457200" lvl="1" indent="0" algn="l" rtl="0">
              <a:spcBef>
                <a:spcPts val="0"/>
              </a:spcBef>
              <a:spcAft>
                <a:spcPts val="0"/>
              </a:spcAft>
              <a:buNone/>
            </a:pPr>
            <a:r>
              <a:rPr lang="en-US">
                <a:latin typeface="Avenir"/>
                <a:ea typeface="Avenir"/>
                <a:cs typeface="Avenir"/>
                <a:sym typeface="Avenir"/>
              </a:rPr>
              <a:t>How did it spread?</a:t>
            </a:r>
            <a:endParaRPr/>
          </a:p>
          <a:p>
            <a:pPr marL="457200" lvl="1" indent="0" algn="l" rtl="0">
              <a:spcBef>
                <a:spcPts val="0"/>
              </a:spcBef>
              <a:spcAft>
                <a:spcPts val="0"/>
              </a:spcAft>
              <a:buNone/>
            </a:pPr>
            <a:r>
              <a:rPr lang="en-US">
                <a:latin typeface="Avenir"/>
                <a:ea typeface="Avenir"/>
                <a:cs typeface="Avenir"/>
                <a:sym typeface="Avenir"/>
              </a:rPr>
              <a:t>How was it contained? </a:t>
            </a:r>
            <a:endParaRPr/>
          </a:p>
        </p:txBody>
      </p:sp>
      <p:sp>
        <p:nvSpPr>
          <p:cNvPr id="594" name="Google Shape;594;g6293b3d42b_1_3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a:p>
        </p:txBody>
      </p:sp>
    </p:spTree>
    <p:extLst>
      <p:ext uri="{BB962C8B-B14F-4D97-AF65-F5344CB8AC3E}">
        <p14:creationId xmlns:p14="http://schemas.microsoft.com/office/powerpoint/2010/main" val="20692903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6293b3d42b_1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9" name="Google Shape;599;g6293b3d42b_1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venir"/>
              <a:buNone/>
            </a:pPr>
            <a:r>
              <a:rPr lang="en-US" sz="1200">
                <a:latin typeface="Avenir"/>
                <a:ea typeface="Avenir"/>
                <a:cs typeface="Avenir"/>
                <a:sym typeface="Avenir"/>
              </a:rPr>
              <a:t>You have now been provided information on where the students had lunch</a:t>
            </a:r>
            <a:endParaRPr/>
          </a:p>
          <a:p>
            <a:pPr marL="0" lvl="0" indent="0" algn="l" rtl="0">
              <a:spcBef>
                <a:spcPts val="0"/>
              </a:spcBef>
              <a:spcAft>
                <a:spcPts val="0"/>
              </a:spcAft>
              <a:buNone/>
            </a:pPr>
            <a:endParaRPr b="1">
              <a:latin typeface="Avenir"/>
              <a:ea typeface="Avenir"/>
              <a:cs typeface="Avenir"/>
              <a:sym typeface="Avenir"/>
            </a:endParaRPr>
          </a:p>
          <a:p>
            <a:pPr marL="0" lvl="0" indent="0" algn="l" rtl="0">
              <a:spcBef>
                <a:spcPts val="0"/>
              </a:spcBef>
              <a:spcAft>
                <a:spcPts val="0"/>
              </a:spcAft>
              <a:buNone/>
            </a:pPr>
            <a:r>
              <a:rPr lang="en-US" b="1">
                <a:latin typeface="Avenir"/>
                <a:ea typeface="Avenir"/>
                <a:cs typeface="Avenir"/>
                <a:sym typeface="Avenir"/>
              </a:rPr>
              <a:t>Understand who is infected/at risk </a:t>
            </a:r>
            <a:endParaRPr/>
          </a:p>
          <a:p>
            <a:pPr marL="457200" lvl="1" indent="0" algn="l" rtl="0">
              <a:spcBef>
                <a:spcPts val="0"/>
              </a:spcBef>
              <a:spcAft>
                <a:spcPts val="0"/>
              </a:spcAft>
              <a:buNone/>
            </a:pPr>
            <a:r>
              <a:rPr lang="en-US">
                <a:latin typeface="Avenir"/>
                <a:ea typeface="Avenir"/>
                <a:cs typeface="Avenir"/>
                <a:sym typeface="Avenir"/>
              </a:rPr>
              <a:t>Who is infected? What were they doing?</a:t>
            </a:r>
            <a:endParaRPr/>
          </a:p>
          <a:p>
            <a:pPr marL="457200" lvl="1" indent="0" algn="l" rtl="0">
              <a:spcBef>
                <a:spcPts val="0"/>
              </a:spcBef>
              <a:spcAft>
                <a:spcPts val="0"/>
              </a:spcAft>
              <a:buNone/>
            </a:pPr>
            <a:r>
              <a:rPr lang="en-US">
                <a:latin typeface="Avenir"/>
                <a:ea typeface="Avenir"/>
                <a:cs typeface="Avenir"/>
                <a:sym typeface="Avenir"/>
              </a:rPr>
              <a:t>What caused the outbreak? </a:t>
            </a:r>
            <a:endParaRPr/>
          </a:p>
          <a:p>
            <a:pPr marL="457200" lvl="1" indent="0" algn="l" rtl="0">
              <a:spcBef>
                <a:spcPts val="0"/>
              </a:spcBef>
              <a:spcAft>
                <a:spcPts val="0"/>
              </a:spcAft>
              <a:buNone/>
            </a:pPr>
            <a:r>
              <a:rPr lang="en-US">
                <a:latin typeface="Avenir"/>
                <a:ea typeface="Avenir"/>
                <a:cs typeface="Avenir"/>
                <a:sym typeface="Avenir"/>
              </a:rPr>
              <a:t>Who might be at risk?</a:t>
            </a:r>
            <a:endParaRPr/>
          </a:p>
          <a:p>
            <a:pPr marL="0" lvl="0" indent="0" algn="l" rtl="0">
              <a:spcBef>
                <a:spcPts val="0"/>
              </a:spcBef>
              <a:spcAft>
                <a:spcPts val="0"/>
              </a:spcAft>
              <a:buNone/>
            </a:pPr>
            <a:r>
              <a:rPr lang="en-US" b="1">
                <a:latin typeface="Avenir"/>
                <a:ea typeface="Avenir"/>
                <a:cs typeface="Avenir"/>
                <a:sym typeface="Avenir"/>
              </a:rPr>
              <a:t>Understand the disease</a:t>
            </a:r>
            <a:endParaRPr/>
          </a:p>
          <a:p>
            <a:pPr marL="457200" lvl="1" indent="0" algn="l" rtl="0">
              <a:spcBef>
                <a:spcPts val="0"/>
              </a:spcBef>
              <a:spcAft>
                <a:spcPts val="0"/>
              </a:spcAft>
              <a:buNone/>
            </a:pPr>
            <a:r>
              <a:rPr lang="en-US">
                <a:latin typeface="Avenir"/>
                <a:ea typeface="Avenir"/>
                <a:cs typeface="Avenir"/>
                <a:sym typeface="Avenir"/>
              </a:rPr>
              <a:t>What were the symptoms and effects? </a:t>
            </a:r>
            <a:endParaRPr/>
          </a:p>
          <a:p>
            <a:pPr marL="457200" lvl="1" indent="0" algn="l" rtl="0">
              <a:spcBef>
                <a:spcPts val="0"/>
              </a:spcBef>
              <a:spcAft>
                <a:spcPts val="0"/>
              </a:spcAft>
              <a:buNone/>
            </a:pPr>
            <a:r>
              <a:rPr lang="en-US">
                <a:latin typeface="Avenir"/>
                <a:ea typeface="Avenir"/>
                <a:cs typeface="Avenir"/>
                <a:sym typeface="Avenir"/>
              </a:rPr>
              <a:t>How was it transmitted? </a:t>
            </a:r>
            <a:endParaRPr/>
          </a:p>
          <a:p>
            <a:pPr marL="457200" lvl="1" indent="0" algn="l" rtl="0">
              <a:spcBef>
                <a:spcPts val="0"/>
              </a:spcBef>
              <a:spcAft>
                <a:spcPts val="0"/>
              </a:spcAft>
              <a:buNone/>
            </a:pPr>
            <a:r>
              <a:rPr lang="en-US">
                <a:latin typeface="Avenir"/>
                <a:ea typeface="Avenir"/>
                <a:cs typeface="Avenir"/>
                <a:sym typeface="Avenir"/>
              </a:rPr>
              <a:t>How did it spread?</a:t>
            </a:r>
            <a:endParaRPr/>
          </a:p>
          <a:p>
            <a:pPr marL="457200" lvl="1" indent="0" algn="l" rtl="0">
              <a:spcBef>
                <a:spcPts val="0"/>
              </a:spcBef>
              <a:spcAft>
                <a:spcPts val="0"/>
              </a:spcAft>
              <a:buNone/>
            </a:pPr>
            <a:r>
              <a:rPr lang="en-US">
                <a:latin typeface="Avenir"/>
                <a:ea typeface="Avenir"/>
                <a:cs typeface="Avenir"/>
                <a:sym typeface="Avenir"/>
              </a:rPr>
              <a:t>How was it contained? </a:t>
            </a:r>
            <a:endParaRPr/>
          </a:p>
        </p:txBody>
      </p:sp>
      <p:sp>
        <p:nvSpPr>
          <p:cNvPr id="600" name="Google Shape;600;g6293b3d42b_1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extLst>
      <p:ext uri="{BB962C8B-B14F-4D97-AF65-F5344CB8AC3E}">
        <p14:creationId xmlns:p14="http://schemas.microsoft.com/office/powerpoint/2010/main" val="3836566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6293b3d42b_1_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7" name="Google Shape;607;g6293b3d42b_1_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None/>
            </a:pPr>
            <a:r>
              <a:rPr lang="en-US" sz="1200">
                <a:latin typeface="Avenir"/>
                <a:ea typeface="Avenir"/>
                <a:cs typeface="Avenir"/>
                <a:sym typeface="Avenir"/>
              </a:rPr>
              <a:t>Ask the audience… Now that you know the illness, at what point of the field trip do you think they got it? LUNCH!</a:t>
            </a:r>
            <a:endParaRPr/>
          </a:p>
        </p:txBody>
      </p:sp>
      <p:sp>
        <p:nvSpPr>
          <p:cNvPr id="608" name="Google Shape;608;g6293b3d42b_1_10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a:p>
        </p:txBody>
      </p:sp>
    </p:spTree>
    <p:extLst>
      <p:ext uri="{BB962C8B-B14F-4D97-AF65-F5344CB8AC3E}">
        <p14:creationId xmlns:p14="http://schemas.microsoft.com/office/powerpoint/2010/main" val="28969249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6293b3d42b_1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4" name="Google Shape;614;g6293b3d42b_1_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None/>
            </a:pPr>
            <a:endParaRPr/>
          </a:p>
        </p:txBody>
      </p:sp>
      <p:sp>
        <p:nvSpPr>
          <p:cNvPr id="615" name="Google Shape;615;g6293b3d42b_1_8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a:p>
        </p:txBody>
      </p:sp>
    </p:spTree>
    <p:extLst>
      <p:ext uri="{BB962C8B-B14F-4D97-AF65-F5344CB8AC3E}">
        <p14:creationId xmlns:p14="http://schemas.microsoft.com/office/powerpoint/2010/main" val="36826563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6293b3d42b_1_3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2" name="Google Shape;622;g6293b3d42b_1_3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venir"/>
              <a:buNone/>
            </a:pPr>
            <a:r>
              <a:rPr lang="en-US" sz="1200">
                <a:latin typeface="Avenir"/>
                <a:ea typeface="Avenir"/>
                <a:cs typeface="Avenir"/>
                <a:sym typeface="Avenir"/>
              </a:rPr>
              <a:t>You have now been provided information on where the students had lunch</a:t>
            </a:r>
            <a:endParaRPr/>
          </a:p>
          <a:p>
            <a:pPr marL="0" lvl="0" indent="0" algn="l" rtl="0">
              <a:spcBef>
                <a:spcPts val="0"/>
              </a:spcBef>
              <a:spcAft>
                <a:spcPts val="0"/>
              </a:spcAft>
              <a:buNone/>
            </a:pPr>
            <a:endParaRPr b="1">
              <a:latin typeface="Avenir"/>
              <a:ea typeface="Avenir"/>
              <a:cs typeface="Avenir"/>
              <a:sym typeface="Avenir"/>
            </a:endParaRPr>
          </a:p>
          <a:p>
            <a:pPr marL="0" lvl="0" indent="0" algn="l" rtl="0">
              <a:spcBef>
                <a:spcPts val="0"/>
              </a:spcBef>
              <a:spcAft>
                <a:spcPts val="0"/>
              </a:spcAft>
              <a:buNone/>
            </a:pPr>
            <a:r>
              <a:rPr lang="en-US" b="1">
                <a:latin typeface="Avenir"/>
                <a:ea typeface="Avenir"/>
                <a:cs typeface="Avenir"/>
                <a:sym typeface="Avenir"/>
              </a:rPr>
              <a:t>Understand who is infected/at risk </a:t>
            </a:r>
            <a:endParaRPr/>
          </a:p>
          <a:p>
            <a:pPr marL="457200" lvl="1" indent="0" algn="l" rtl="0">
              <a:spcBef>
                <a:spcPts val="0"/>
              </a:spcBef>
              <a:spcAft>
                <a:spcPts val="0"/>
              </a:spcAft>
              <a:buNone/>
            </a:pPr>
            <a:r>
              <a:rPr lang="en-US">
                <a:latin typeface="Avenir"/>
                <a:ea typeface="Avenir"/>
                <a:cs typeface="Avenir"/>
                <a:sym typeface="Avenir"/>
              </a:rPr>
              <a:t>Who is infected? What were they doing?</a:t>
            </a:r>
            <a:endParaRPr/>
          </a:p>
          <a:p>
            <a:pPr marL="457200" lvl="1" indent="0" algn="l" rtl="0">
              <a:spcBef>
                <a:spcPts val="0"/>
              </a:spcBef>
              <a:spcAft>
                <a:spcPts val="0"/>
              </a:spcAft>
              <a:buNone/>
            </a:pPr>
            <a:r>
              <a:rPr lang="en-US">
                <a:latin typeface="Avenir"/>
                <a:ea typeface="Avenir"/>
                <a:cs typeface="Avenir"/>
                <a:sym typeface="Avenir"/>
              </a:rPr>
              <a:t>What caused the outbreak? </a:t>
            </a:r>
            <a:endParaRPr/>
          </a:p>
          <a:p>
            <a:pPr marL="457200" lvl="1" indent="0" algn="l" rtl="0">
              <a:spcBef>
                <a:spcPts val="0"/>
              </a:spcBef>
              <a:spcAft>
                <a:spcPts val="0"/>
              </a:spcAft>
              <a:buNone/>
            </a:pPr>
            <a:r>
              <a:rPr lang="en-US">
                <a:latin typeface="Avenir"/>
                <a:ea typeface="Avenir"/>
                <a:cs typeface="Avenir"/>
                <a:sym typeface="Avenir"/>
              </a:rPr>
              <a:t>Who might be at risk?</a:t>
            </a:r>
            <a:endParaRPr/>
          </a:p>
          <a:p>
            <a:pPr marL="0" lvl="0" indent="0" algn="l" rtl="0">
              <a:spcBef>
                <a:spcPts val="0"/>
              </a:spcBef>
              <a:spcAft>
                <a:spcPts val="0"/>
              </a:spcAft>
              <a:buNone/>
            </a:pPr>
            <a:r>
              <a:rPr lang="en-US" b="1">
                <a:latin typeface="Avenir"/>
                <a:ea typeface="Avenir"/>
                <a:cs typeface="Avenir"/>
                <a:sym typeface="Avenir"/>
              </a:rPr>
              <a:t>Understand the disease</a:t>
            </a:r>
            <a:endParaRPr/>
          </a:p>
          <a:p>
            <a:pPr marL="457200" lvl="1" indent="0" algn="l" rtl="0">
              <a:spcBef>
                <a:spcPts val="0"/>
              </a:spcBef>
              <a:spcAft>
                <a:spcPts val="0"/>
              </a:spcAft>
              <a:buNone/>
            </a:pPr>
            <a:r>
              <a:rPr lang="en-US">
                <a:latin typeface="Avenir"/>
                <a:ea typeface="Avenir"/>
                <a:cs typeface="Avenir"/>
                <a:sym typeface="Avenir"/>
              </a:rPr>
              <a:t>What were the symptoms and effects? </a:t>
            </a:r>
            <a:endParaRPr/>
          </a:p>
          <a:p>
            <a:pPr marL="457200" lvl="1" indent="0" algn="l" rtl="0">
              <a:spcBef>
                <a:spcPts val="0"/>
              </a:spcBef>
              <a:spcAft>
                <a:spcPts val="0"/>
              </a:spcAft>
              <a:buNone/>
            </a:pPr>
            <a:r>
              <a:rPr lang="en-US">
                <a:latin typeface="Avenir"/>
                <a:ea typeface="Avenir"/>
                <a:cs typeface="Avenir"/>
                <a:sym typeface="Avenir"/>
              </a:rPr>
              <a:t>How was it transmitted? </a:t>
            </a:r>
            <a:endParaRPr/>
          </a:p>
          <a:p>
            <a:pPr marL="457200" lvl="1" indent="0" algn="l" rtl="0">
              <a:spcBef>
                <a:spcPts val="0"/>
              </a:spcBef>
              <a:spcAft>
                <a:spcPts val="0"/>
              </a:spcAft>
              <a:buNone/>
            </a:pPr>
            <a:r>
              <a:rPr lang="en-US">
                <a:latin typeface="Avenir"/>
                <a:ea typeface="Avenir"/>
                <a:cs typeface="Avenir"/>
                <a:sym typeface="Avenir"/>
              </a:rPr>
              <a:t>How did it spread?</a:t>
            </a:r>
            <a:endParaRPr/>
          </a:p>
          <a:p>
            <a:pPr marL="457200" lvl="1" indent="0" algn="l" rtl="0">
              <a:spcBef>
                <a:spcPts val="0"/>
              </a:spcBef>
              <a:spcAft>
                <a:spcPts val="0"/>
              </a:spcAft>
              <a:buNone/>
            </a:pPr>
            <a:r>
              <a:rPr lang="en-US">
                <a:latin typeface="Avenir"/>
                <a:ea typeface="Avenir"/>
                <a:cs typeface="Avenir"/>
                <a:sym typeface="Avenir"/>
              </a:rPr>
              <a:t>How was it contained? </a:t>
            </a:r>
            <a:endParaRPr/>
          </a:p>
        </p:txBody>
      </p:sp>
      <p:sp>
        <p:nvSpPr>
          <p:cNvPr id="623" name="Google Shape;623;g6293b3d42b_1_35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55</a:t>
            </a:fld>
            <a:endParaRPr/>
          </a:p>
        </p:txBody>
      </p:sp>
    </p:spTree>
    <p:extLst>
      <p:ext uri="{BB962C8B-B14F-4D97-AF65-F5344CB8AC3E}">
        <p14:creationId xmlns:p14="http://schemas.microsoft.com/office/powerpoint/2010/main" val="2907532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6293b3d42b_1_3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8" name="Google Shape;628;g6293b3d42b_1_3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venir"/>
              <a:buNone/>
            </a:pPr>
            <a:r>
              <a:rPr lang="en-US" sz="1200">
                <a:latin typeface="Avenir"/>
                <a:ea typeface="Avenir"/>
                <a:cs typeface="Avenir"/>
                <a:sym typeface="Avenir"/>
              </a:rPr>
              <a:t>Check R library</a:t>
            </a:r>
            <a:endParaRPr sz="1200">
              <a:latin typeface="Avenir"/>
              <a:ea typeface="Avenir"/>
              <a:cs typeface="Avenir"/>
              <a:sym typeface="Avenir"/>
            </a:endParaRPr>
          </a:p>
          <a:p>
            <a:pPr marL="0" marR="0" lvl="0" indent="0" algn="l" rtl="0">
              <a:lnSpc>
                <a:spcPct val="100000"/>
              </a:lnSpc>
              <a:spcBef>
                <a:spcPts val="0"/>
              </a:spcBef>
              <a:spcAft>
                <a:spcPts val="0"/>
              </a:spcAft>
              <a:buClr>
                <a:schemeClr val="dk1"/>
              </a:buClr>
              <a:buSzPts val="1200"/>
              <a:buFont typeface="Avenir"/>
              <a:buNone/>
            </a:pPr>
            <a:r>
              <a:rPr lang="en-US" sz="1200">
                <a:latin typeface="Avenir"/>
                <a:ea typeface="Avenir"/>
                <a:cs typeface="Avenir"/>
                <a:sym typeface="Avenir"/>
              </a:rPr>
              <a:t>You have now been provided information on where the students had lunch</a:t>
            </a:r>
            <a:endParaRPr/>
          </a:p>
          <a:p>
            <a:pPr marL="0" lvl="0" indent="0" algn="l" rtl="0">
              <a:spcBef>
                <a:spcPts val="0"/>
              </a:spcBef>
              <a:spcAft>
                <a:spcPts val="0"/>
              </a:spcAft>
              <a:buNone/>
            </a:pPr>
            <a:endParaRPr b="1">
              <a:latin typeface="Avenir"/>
              <a:ea typeface="Avenir"/>
              <a:cs typeface="Avenir"/>
              <a:sym typeface="Avenir"/>
            </a:endParaRPr>
          </a:p>
          <a:p>
            <a:pPr marL="0" lvl="0" indent="0" algn="l" rtl="0">
              <a:spcBef>
                <a:spcPts val="0"/>
              </a:spcBef>
              <a:spcAft>
                <a:spcPts val="0"/>
              </a:spcAft>
              <a:buNone/>
            </a:pPr>
            <a:r>
              <a:rPr lang="en-US" b="1">
                <a:latin typeface="Avenir"/>
                <a:ea typeface="Avenir"/>
                <a:cs typeface="Avenir"/>
                <a:sym typeface="Avenir"/>
              </a:rPr>
              <a:t>Understand who is infected/at risk </a:t>
            </a:r>
            <a:endParaRPr/>
          </a:p>
          <a:p>
            <a:pPr marL="457200" lvl="1" indent="0" algn="l" rtl="0">
              <a:spcBef>
                <a:spcPts val="0"/>
              </a:spcBef>
              <a:spcAft>
                <a:spcPts val="0"/>
              </a:spcAft>
              <a:buNone/>
            </a:pPr>
            <a:r>
              <a:rPr lang="en-US">
                <a:latin typeface="Avenir"/>
                <a:ea typeface="Avenir"/>
                <a:cs typeface="Avenir"/>
                <a:sym typeface="Avenir"/>
              </a:rPr>
              <a:t>Who is infected? What were they doing?</a:t>
            </a:r>
            <a:endParaRPr/>
          </a:p>
          <a:p>
            <a:pPr marL="457200" lvl="1" indent="0" algn="l" rtl="0">
              <a:spcBef>
                <a:spcPts val="0"/>
              </a:spcBef>
              <a:spcAft>
                <a:spcPts val="0"/>
              </a:spcAft>
              <a:buNone/>
            </a:pPr>
            <a:r>
              <a:rPr lang="en-US">
                <a:latin typeface="Avenir"/>
                <a:ea typeface="Avenir"/>
                <a:cs typeface="Avenir"/>
                <a:sym typeface="Avenir"/>
              </a:rPr>
              <a:t>What caused the outbreak? </a:t>
            </a:r>
            <a:endParaRPr/>
          </a:p>
          <a:p>
            <a:pPr marL="457200" lvl="1" indent="0" algn="l" rtl="0">
              <a:spcBef>
                <a:spcPts val="0"/>
              </a:spcBef>
              <a:spcAft>
                <a:spcPts val="0"/>
              </a:spcAft>
              <a:buNone/>
            </a:pPr>
            <a:r>
              <a:rPr lang="en-US">
                <a:latin typeface="Avenir"/>
                <a:ea typeface="Avenir"/>
                <a:cs typeface="Avenir"/>
                <a:sym typeface="Avenir"/>
              </a:rPr>
              <a:t>Who might be at risk?</a:t>
            </a:r>
            <a:endParaRPr/>
          </a:p>
          <a:p>
            <a:pPr marL="0" lvl="0" indent="0" algn="l" rtl="0">
              <a:spcBef>
                <a:spcPts val="0"/>
              </a:spcBef>
              <a:spcAft>
                <a:spcPts val="0"/>
              </a:spcAft>
              <a:buNone/>
            </a:pPr>
            <a:r>
              <a:rPr lang="en-US" b="1">
                <a:latin typeface="Avenir"/>
                <a:ea typeface="Avenir"/>
                <a:cs typeface="Avenir"/>
                <a:sym typeface="Avenir"/>
              </a:rPr>
              <a:t>Understand the disease</a:t>
            </a:r>
            <a:endParaRPr/>
          </a:p>
          <a:p>
            <a:pPr marL="457200" lvl="1" indent="0" algn="l" rtl="0">
              <a:spcBef>
                <a:spcPts val="0"/>
              </a:spcBef>
              <a:spcAft>
                <a:spcPts val="0"/>
              </a:spcAft>
              <a:buNone/>
            </a:pPr>
            <a:r>
              <a:rPr lang="en-US">
                <a:latin typeface="Avenir"/>
                <a:ea typeface="Avenir"/>
                <a:cs typeface="Avenir"/>
                <a:sym typeface="Avenir"/>
              </a:rPr>
              <a:t>What were the symptoms and effects? </a:t>
            </a:r>
            <a:endParaRPr/>
          </a:p>
          <a:p>
            <a:pPr marL="457200" lvl="1" indent="0" algn="l" rtl="0">
              <a:spcBef>
                <a:spcPts val="0"/>
              </a:spcBef>
              <a:spcAft>
                <a:spcPts val="0"/>
              </a:spcAft>
              <a:buNone/>
            </a:pPr>
            <a:r>
              <a:rPr lang="en-US">
                <a:latin typeface="Avenir"/>
                <a:ea typeface="Avenir"/>
                <a:cs typeface="Avenir"/>
                <a:sym typeface="Avenir"/>
              </a:rPr>
              <a:t>How was it transmitted? </a:t>
            </a:r>
            <a:endParaRPr/>
          </a:p>
          <a:p>
            <a:pPr marL="457200" lvl="1" indent="0" algn="l" rtl="0">
              <a:spcBef>
                <a:spcPts val="0"/>
              </a:spcBef>
              <a:spcAft>
                <a:spcPts val="0"/>
              </a:spcAft>
              <a:buNone/>
            </a:pPr>
            <a:r>
              <a:rPr lang="en-US">
                <a:latin typeface="Avenir"/>
                <a:ea typeface="Avenir"/>
                <a:cs typeface="Avenir"/>
                <a:sym typeface="Avenir"/>
              </a:rPr>
              <a:t>How did it spread?</a:t>
            </a:r>
            <a:endParaRPr/>
          </a:p>
          <a:p>
            <a:pPr marL="457200" lvl="1" indent="0" algn="l" rtl="0">
              <a:spcBef>
                <a:spcPts val="0"/>
              </a:spcBef>
              <a:spcAft>
                <a:spcPts val="0"/>
              </a:spcAft>
              <a:buNone/>
            </a:pPr>
            <a:r>
              <a:rPr lang="en-US">
                <a:latin typeface="Avenir"/>
                <a:ea typeface="Avenir"/>
                <a:cs typeface="Avenir"/>
                <a:sym typeface="Avenir"/>
              </a:rPr>
              <a:t>How was it contained? </a:t>
            </a:r>
            <a:endParaRPr/>
          </a:p>
        </p:txBody>
      </p:sp>
      <p:sp>
        <p:nvSpPr>
          <p:cNvPr id="629" name="Google Shape;629;g6293b3d42b_1_3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a:p>
        </p:txBody>
      </p:sp>
    </p:spTree>
    <p:extLst>
      <p:ext uri="{BB962C8B-B14F-4D97-AF65-F5344CB8AC3E}">
        <p14:creationId xmlns:p14="http://schemas.microsoft.com/office/powerpoint/2010/main" val="19256894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6293b3d42b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5" name="Google Shape;635;g6293b3d42b_0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6" name="Google Shape;636;g6293b3d42b_0_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a:p>
        </p:txBody>
      </p:sp>
    </p:spTree>
    <p:extLst>
      <p:ext uri="{BB962C8B-B14F-4D97-AF65-F5344CB8AC3E}">
        <p14:creationId xmlns:p14="http://schemas.microsoft.com/office/powerpoint/2010/main" val="12770161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6293b3d42b_1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5" name="Google Shape;645;g6293b3d42b_1_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04800" algn="l" rtl="0">
              <a:spcBef>
                <a:spcPts val="0"/>
              </a:spcBef>
              <a:spcAft>
                <a:spcPts val="0"/>
              </a:spcAft>
              <a:buClr>
                <a:schemeClr val="dk1"/>
              </a:buClr>
              <a:buSzPts val="1200"/>
              <a:buFont typeface="Avenir"/>
              <a:buChar char="●"/>
            </a:pPr>
            <a:r>
              <a:rPr lang="en-US" sz="1200" b="1">
                <a:solidFill>
                  <a:schemeClr val="dk1"/>
                </a:solidFill>
                <a:latin typeface="Avenir"/>
                <a:ea typeface="Avenir"/>
                <a:cs typeface="Avenir"/>
                <a:sym typeface="Avenir"/>
              </a:rPr>
              <a:t>Langham Hotel? -- food security training, food handling/preparation, inform restaurant customers</a:t>
            </a:r>
            <a:endParaRPr sz="1200" b="1">
              <a:solidFill>
                <a:schemeClr val="dk1"/>
              </a:solidFill>
              <a:latin typeface="Avenir"/>
              <a:ea typeface="Avenir"/>
              <a:cs typeface="Avenir"/>
              <a:sym typeface="Avenir"/>
            </a:endParaRPr>
          </a:p>
          <a:p>
            <a:pPr marL="457200" lvl="0" indent="-304800" algn="l" rtl="0">
              <a:spcBef>
                <a:spcPts val="0"/>
              </a:spcBef>
              <a:spcAft>
                <a:spcPts val="0"/>
              </a:spcAft>
              <a:buClr>
                <a:schemeClr val="dk1"/>
              </a:buClr>
              <a:buSzPts val="1200"/>
              <a:buFont typeface="Avenir"/>
              <a:buChar char="●"/>
            </a:pPr>
            <a:r>
              <a:rPr lang="en-US" sz="1200"/>
              <a:t>**** Contact anyone else who ate there on 11 September</a:t>
            </a:r>
            <a:endParaRPr sz="1200"/>
          </a:p>
          <a:p>
            <a:pPr marL="457200" lvl="0" indent="-304800" algn="l" rtl="0">
              <a:spcBef>
                <a:spcPts val="0"/>
              </a:spcBef>
              <a:spcAft>
                <a:spcPts val="0"/>
              </a:spcAft>
              <a:buClr>
                <a:schemeClr val="dk1"/>
              </a:buClr>
              <a:buSzPts val="1200"/>
              <a:buChar char="●"/>
            </a:pPr>
            <a:r>
              <a:rPr lang="en-US" sz="1200"/>
              <a:t>Inform and educate on salmonella symptoms and risks of eating raw meat/chicken/eggs</a:t>
            </a:r>
            <a:endParaRPr sz="1200"/>
          </a:p>
        </p:txBody>
      </p:sp>
      <p:sp>
        <p:nvSpPr>
          <p:cNvPr id="646" name="Google Shape;646;g6293b3d42b_1_6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a:p>
        </p:txBody>
      </p:sp>
    </p:spTree>
    <p:extLst>
      <p:ext uri="{BB962C8B-B14F-4D97-AF65-F5344CB8AC3E}">
        <p14:creationId xmlns:p14="http://schemas.microsoft.com/office/powerpoint/2010/main" val="23693954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6293b76993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3" name="Google Shape;653;g6293b76993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04800" algn="l" rtl="0">
              <a:spcBef>
                <a:spcPts val="0"/>
              </a:spcBef>
              <a:spcAft>
                <a:spcPts val="0"/>
              </a:spcAft>
              <a:buClr>
                <a:schemeClr val="dk1"/>
              </a:buClr>
              <a:buSzPts val="1200"/>
              <a:buFont typeface="Avenir"/>
              <a:buChar char="●"/>
            </a:pPr>
            <a:r>
              <a:rPr lang="en-US" sz="1200" b="1">
                <a:solidFill>
                  <a:schemeClr val="dk1"/>
                </a:solidFill>
                <a:latin typeface="Avenir"/>
                <a:ea typeface="Avenir"/>
                <a:cs typeface="Avenir"/>
                <a:sym typeface="Avenir"/>
              </a:rPr>
              <a:t>Langham Hotel? -- food security training, food handling/preparation, inform restaurant customers</a:t>
            </a:r>
            <a:endParaRPr sz="1200" b="1">
              <a:solidFill>
                <a:schemeClr val="dk1"/>
              </a:solidFill>
              <a:latin typeface="Avenir"/>
              <a:ea typeface="Avenir"/>
              <a:cs typeface="Avenir"/>
              <a:sym typeface="Avenir"/>
            </a:endParaRPr>
          </a:p>
          <a:p>
            <a:pPr marL="457200" lvl="0" indent="-304800" algn="l" rtl="0">
              <a:spcBef>
                <a:spcPts val="0"/>
              </a:spcBef>
              <a:spcAft>
                <a:spcPts val="0"/>
              </a:spcAft>
              <a:buClr>
                <a:schemeClr val="dk1"/>
              </a:buClr>
              <a:buSzPts val="1200"/>
              <a:buFont typeface="Avenir"/>
              <a:buChar char="●"/>
            </a:pPr>
            <a:r>
              <a:rPr lang="en-US" sz="1200"/>
              <a:t>**** Contact anyone else who ate there on 11 September</a:t>
            </a:r>
            <a:endParaRPr sz="1200"/>
          </a:p>
          <a:p>
            <a:pPr marL="457200" lvl="0" indent="-304800" algn="l" rtl="0">
              <a:spcBef>
                <a:spcPts val="0"/>
              </a:spcBef>
              <a:spcAft>
                <a:spcPts val="0"/>
              </a:spcAft>
              <a:buClr>
                <a:schemeClr val="dk1"/>
              </a:buClr>
              <a:buSzPts val="1200"/>
              <a:buChar char="●"/>
            </a:pPr>
            <a:r>
              <a:rPr lang="en-US" sz="1200"/>
              <a:t>Inform and educate on salmonella symptoms and risks of eating raw meat/chicken/eggs</a:t>
            </a:r>
            <a:endParaRPr sz="1200"/>
          </a:p>
        </p:txBody>
      </p:sp>
      <p:sp>
        <p:nvSpPr>
          <p:cNvPr id="654" name="Google Shape;654;g6293b76993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59</a:t>
            </a:fld>
            <a:endParaRPr/>
          </a:p>
        </p:txBody>
      </p:sp>
    </p:spTree>
    <p:extLst>
      <p:ext uri="{BB962C8B-B14F-4D97-AF65-F5344CB8AC3E}">
        <p14:creationId xmlns:p14="http://schemas.microsoft.com/office/powerpoint/2010/main" val="416006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6293b3d42b_1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6293b3d42b_1_1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mention there is a low number of female in programming field other groups like pyladies</a:t>
            </a:r>
            <a:endParaRPr/>
          </a:p>
        </p:txBody>
      </p:sp>
    </p:spTree>
    <p:extLst>
      <p:ext uri="{BB962C8B-B14F-4D97-AF65-F5344CB8AC3E}">
        <p14:creationId xmlns:p14="http://schemas.microsoft.com/office/powerpoint/2010/main" val="40045329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6293b3d42b_1_3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2" name="Google Shape;662;g6293b3d42b_1_3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3" name="Google Shape;663;g6293b3d42b_1_3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60</a:t>
            </a:fld>
            <a:endParaRPr/>
          </a:p>
        </p:txBody>
      </p:sp>
    </p:spTree>
    <p:extLst>
      <p:ext uri="{BB962C8B-B14F-4D97-AF65-F5344CB8AC3E}">
        <p14:creationId xmlns:p14="http://schemas.microsoft.com/office/powerpoint/2010/main" val="28328751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6293b3d42b_1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9" name="Google Shape;669;g6293b3d42b_1_2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73992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6293b3d42b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6293b3d42b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1938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6293b3d42b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6293b3d42b_1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043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6293b3d42b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6293b3d42b_1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9364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1FAA9-528F-FA44-B9D0-6F2DB7B1993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E858966B-6D6A-9F41-8555-FA408A1BB7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18E1F72-B336-2F40-B4D9-A9EA0407A928}"/>
              </a:ext>
            </a:extLst>
          </p:cNvPr>
          <p:cNvSpPr>
            <a:spLocks noGrp="1"/>
          </p:cNvSpPr>
          <p:nvPr>
            <p:ph type="dt" sz="half" idx="10"/>
          </p:nvPr>
        </p:nvSpPr>
        <p:spPr/>
        <p:txBody>
          <a:bodyPr/>
          <a:lstStyle/>
          <a:p>
            <a:fld id="{A872E67D-EF59-FF44-AFD8-60AB111C1298}" type="datetimeFigureOut">
              <a:rPr lang="en-US" smtClean="0"/>
              <a:t>5/3/22</a:t>
            </a:fld>
            <a:endParaRPr lang="en-US"/>
          </a:p>
        </p:txBody>
      </p:sp>
      <p:sp>
        <p:nvSpPr>
          <p:cNvPr id="5" name="Footer Placeholder 4">
            <a:extLst>
              <a:ext uri="{FF2B5EF4-FFF2-40B4-BE49-F238E27FC236}">
                <a16:creationId xmlns:a16="http://schemas.microsoft.com/office/drawing/2014/main" id="{8FDA1962-FB1A-854F-B5C5-F79C80A4B9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D6C89E-8AD6-784F-8DFD-C93BA199C7B5}"/>
              </a:ext>
            </a:extLst>
          </p:cNvPr>
          <p:cNvSpPr>
            <a:spLocks noGrp="1"/>
          </p:cNvSpPr>
          <p:nvPr>
            <p:ph type="sldNum" sz="quarter" idx="12"/>
          </p:nvPr>
        </p:nvSpPr>
        <p:spPr/>
        <p:txBody>
          <a:bodyPr/>
          <a:lstStyle/>
          <a:p>
            <a:fld id="{EA780170-2A5B-4E4E-9B45-CE084B6E0CF2}" type="slidenum">
              <a:rPr lang="en-US" smtClean="0"/>
              <a:t>‹#›</a:t>
            </a:fld>
            <a:endParaRPr lang="en-US"/>
          </a:p>
        </p:txBody>
      </p:sp>
    </p:spTree>
    <p:extLst>
      <p:ext uri="{BB962C8B-B14F-4D97-AF65-F5344CB8AC3E}">
        <p14:creationId xmlns:p14="http://schemas.microsoft.com/office/powerpoint/2010/main" val="61887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18FF5-D727-334D-9BFE-C4DC5D35C779}"/>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D49E619-5D1F-E947-AEAE-E9246AF81CA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461270D-B0D3-124E-BF7C-A0D8E1BDEB5D}"/>
              </a:ext>
            </a:extLst>
          </p:cNvPr>
          <p:cNvSpPr>
            <a:spLocks noGrp="1"/>
          </p:cNvSpPr>
          <p:nvPr>
            <p:ph type="dt" sz="half" idx="10"/>
          </p:nvPr>
        </p:nvSpPr>
        <p:spPr/>
        <p:txBody>
          <a:bodyPr/>
          <a:lstStyle/>
          <a:p>
            <a:fld id="{A872E67D-EF59-FF44-AFD8-60AB111C1298}" type="datetimeFigureOut">
              <a:rPr lang="en-US" smtClean="0"/>
              <a:t>5/3/22</a:t>
            </a:fld>
            <a:endParaRPr lang="en-US"/>
          </a:p>
        </p:txBody>
      </p:sp>
      <p:sp>
        <p:nvSpPr>
          <p:cNvPr id="5" name="Footer Placeholder 4">
            <a:extLst>
              <a:ext uri="{FF2B5EF4-FFF2-40B4-BE49-F238E27FC236}">
                <a16:creationId xmlns:a16="http://schemas.microsoft.com/office/drawing/2014/main" id="{D84B799C-CB80-2D44-93C2-4A93031865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D32412-DB35-5E47-A21B-0F0A50E6963C}"/>
              </a:ext>
            </a:extLst>
          </p:cNvPr>
          <p:cNvSpPr>
            <a:spLocks noGrp="1"/>
          </p:cNvSpPr>
          <p:nvPr>
            <p:ph type="sldNum" sz="quarter" idx="12"/>
          </p:nvPr>
        </p:nvSpPr>
        <p:spPr/>
        <p:txBody>
          <a:bodyPr/>
          <a:lstStyle/>
          <a:p>
            <a:fld id="{EA780170-2A5B-4E4E-9B45-CE084B6E0CF2}" type="slidenum">
              <a:rPr lang="en-US" smtClean="0"/>
              <a:t>‹#›</a:t>
            </a:fld>
            <a:endParaRPr lang="en-US"/>
          </a:p>
        </p:txBody>
      </p:sp>
    </p:spTree>
    <p:extLst>
      <p:ext uri="{BB962C8B-B14F-4D97-AF65-F5344CB8AC3E}">
        <p14:creationId xmlns:p14="http://schemas.microsoft.com/office/powerpoint/2010/main" val="3163415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6597F4-42DD-944B-9281-60507D1FC22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E949C43-6143-EF40-B5AD-7B1A2BB9926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9EFAC9C-604D-3C43-BB7A-FD125E2C5052}"/>
              </a:ext>
            </a:extLst>
          </p:cNvPr>
          <p:cNvSpPr>
            <a:spLocks noGrp="1"/>
          </p:cNvSpPr>
          <p:nvPr>
            <p:ph type="dt" sz="half" idx="10"/>
          </p:nvPr>
        </p:nvSpPr>
        <p:spPr/>
        <p:txBody>
          <a:bodyPr/>
          <a:lstStyle/>
          <a:p>
            <a:fld id="{A872E67D-EF59-FF44-AFD8-60AB111C1298}" type="datetimeFigureOut">
              <a:rPr lang="en-US" smtClean="0"/>
              <a:t>5/3/22</a:t>
            </a:fld>
            <a:endParaRPr lang="en-US"/>
          </a:p>
        </p:txBody>
      </p:sp>
      <p:sp>
        <p:nvSpPr>
          <p:cNvPr id="5" name="Footer Placeholder 4">
            <a:extLst>
              <a:ext uri="{FF2B5EF4-FFF2-40B4-BE49-F238E27FC236}">
                <a16:creationId xmlns:a16="http://schemas.microsoft.com/office/drawing/2014/main" id="{19E5D1CD-737E-FB41-833C-A48E85A070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B73C61-324C-514E-9339-94ED2DBD2456}"/>
              </a:ext>
            </a:extLst>
          </p:cNvPr>
          <p:cNvSpPr>
            <a:spLocks noGrp="1"/>
          </p:cNvSpPr>
          <p:nvPr>
            <p:ph type="sldNum" sz="quarter" idx="12"/>
          </p:nvPr>
        </p:nvSpPr>
        <p:spPr/>
        <p:txBody>
          <a:bodyPr/>
          <a:lstStyle/>
          <a:p>
            <a:fld id="{EA780170-2A5B-4E4E-9B45-CE084B6E0CF2}" type="slidenum">
              <a:rPr lang="en-US" smtClean="0"/>
              <a:t>‹#›</a:t>
            </a:fld>
            <a:endParaRPr lang="en-US"/>
          </a:p>
        </p:txBody>
      </p:sp>
    </p:spTree>
    <p:extLst>
      <p:ext uri="{BB962C8B-B14F-4D97-AF65-F5344CB8AC3E}">
        <p14:creationId xmlns:p14="http://schemas.microsoft.com/office/powerpoint/2010/main" val="2458876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color">
  <p:cSld name="Blank color">
    <p:spTree>
      <p:nvGrpSpPr>
        <p:cNvPr id="1" name="Shape 164"/>
        <p:cNvGrpSpPr/>
        <p:nvPr/>
      </p:nvGrpSpPr>
      <p:grpSpPr>
        <a:xfrm>
          <a:off x="0" y="0"/>
          <a:ext cx="0" cy="0"/>
          <a:chOff x="0" y="0"/>
          <a:chExt cx="0" cy="0"/>
        </a:xfrm>
      </p:grpSpPr>
      <p:sp>
        <p:nvSpPr>
          <p:cNvPr id="165" name="Google Shape;165;g6293b3d42b_1_230"/>
          <p:cNvSpPr/>
          <p:nvPr/>
        </p:nvSpPr>
        <p:spPr>
          <a:xfrm rot="5400000">
            <a:off x="6056233" y="-6065033"/>
            <a:ext cx="81300" cy="12194100"/>
          </a:xfrm>
          <a:prstGeom prst="rect">
            <a:avLst/>
          </a:prstGeom>
          <a:solidFill>
            <a:srgbClr val="88398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pic>
        <p:nvPicPr>
          <p:cNvPr id="166" name="Google Shape;166;g6293b3d42b_1_230" descr="download (1).png"/>
          <p:cNvPicPr preferRelativeResize="0"/>
          <p:nvPr/>
        </p:nvPicPr>
        <p:blipFill rotWithShape="1">
          <a:blip r:embed="rId2">
            <a:alphaModFix/>
          </a:blip>
          <a:srcRect/>
          <a:stretch/>
        </p:blipFill>
        <p:spPr>
          <a:xfrm>
            <a:off x="10572567" y="248433"/>
            <a:ext cx="1269200" cy="1269200"/>
          </a:xfrm>
          <a:prstGeom prst="rect">
            <a:avLst/>
          </a:prstGeom>
          <a:noFill/>
          <a:ln>
            <a:noFill/>
          </a:ln>
        </p:spPr>
      </p:pic>
    </p:spTree>
    <p:extLst>
      <p:ext uri="{BB962C8B-B14F-4D97-AF65-F5344CB8AC3E}">
        <p14:creationId xmlns:p14="http://schemas.microsoft.com/office/powerpoint/2010/main" val="2697840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A5F82-A10B-5843-BAB7-4ED94F5E69D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305B6E6-B42A-B547-8C9B-94AD6B46D35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ACD8DE9-D6FE-994E-8968-430962B7C029}"/>
              </a:ext>
            </a:extLst>
          </p:cNvPr>
          <p:cNvSpPr>
            <a:spLocks noGrp="1"/>
          </p:cNvSpPr>
          <p:nvPr>
            <p:ph type="dt" sz="half" idx="10"/>
          </p:nvPr>
        </p:nvSpPr>
        <p:spPr/>
        <p:txBody>
          <a:bodyPr/>
          <a:lstStyle/>
          <a:p>
            <a:fld id="{A872E67D-EF59-FF44-AFD8-60AB111C1298}" type="datetimeFigureOut">
              <a:rPr lang="en-US" smtClean="0"/>
              <a:t>5/3/22</a:t>
            </a:fld>
            <a:endParaRPr lang="en-US"/>
          </a:p>
        </p:txBody>
      </p:sp>
      <p:sp>
        <p:nvSpPr>
          <p:cNvPr id="5" name="Footer Placeholder 4">
            <a:extLst>
              <a:ext uri="{FF2B5EF4-FFF2-40B4-BE49-F238E27FC236}">
                <a16:creationId xmlns:a16="http://schemas.microsoft.com/office/drawing/2014/main" id="{AB56B0CC-EB49-694F-BEFC-4614B22C3B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00FA88-817C-6145-95A3-E641BD2BE05F}"/>
              </a:ext>
            </a:extLst>
          </p:cNvPr>
          <p:cNvSpPr>
            <a:spLocks noGrp="1"/>
          </p:cNvSpPr>
          <p:nvPr>
            <p:ph type="sldNum" sz="quarter" idx="12"/>
          </p:nvPr>
        </p:nvSpPr>
        <p:spPr/>
        <p:txBody>
          <a:bodyPr/>
          <a:lstStyle/>
          <a:p>
            <a:fld id="{EA780170-2A5B-4E4E-9B45-CE084B6E0CF2}" type="slidenum">
              <a:rPr lang="en-US" smtClean="0"/>
              <a:t>‹#›</a:t>
            </a:fld>
            <a:endParaRPr lang="en-US"/>
          </a:p>
        </p:txBody>
      </p:sp>
    </p:spTree>
    <p:extLst>
      <p:ext uri="{BB962C8B-B14F-4D97-AF65-F5344CB8AC3E}">
        <p14:creationId xmlns:p14="http://schemas.microsoft.com/office/powerpoint/2010/main" val="3376509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60C8B-C896-FA41-95DB-6423D9BD952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A8716B22-6C16-FF4B-8C95-945E3CAA12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2B3EC25-32CB-CC48-AE67-63FDB52C375A}"/>
              </a:ext>
            </a:extLst>
          </p:cNvPr>
          <p:cNvSpPr>
            <a:spLocks noGrp="1"/>
          </p:cNvSpPr>
          <p:nvPr>
            <p:ph type="dt" sz="half" idx="10"/>
          </p:nvPr>
        </p:nvSpPr>
        <p:spPr/>
        <p:txBody>
          <a:bodyPr/>
          <a:lstStyle/>
          <a:p>
            <a:fld id="{A872E67D-EF59-FF44-AFD8-60AB111C1298}" type="datetimeFigureOut">
              <a:rPr lang="en-US" smtClean="0"/>
              <a:t>5/3/22</a:t>
            </a:fld>
            <a:endParaRPr lang="en-US"/>
          </a:p>
        </p:txBody>
      </p:sp>
      <p:sp>
        <p:nvSpPr>
          <p:cNvPr id="5" name="Footer Placeholder 4">
            <a:extLst>
              <a:ext uri="{FF2B5EF4-FFF2-40B4-BE49-F238E27FC236}">
                <a16:creationId xmlns:a16="http://schemas.microsoft.com/office/drawing/2014/main" id="{3E4EEEE8-13A1-3F4C-9334-A5EE0E015B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E8592C-13A8-3E48-80CE-2922DB4ED6DC}"/>
              </a:ext>
            </a:extLst>
          </p:cNvPr>
          <p:cNvSpPr>
            <a:spLocks noGrp="1"/>
          </p:cNvSpPr>
          <p:nvPr>
            <p:ph type="sldNum" sz="quarter" idx="12"/>
          </p:nvPr>
        </p:nvSpPr>
        <p:spPr/>
        <p:txBody>
          <a:bodyPr/>
          <a:lstStyle/>
          <a:p>
            <a:fld id="{EA780170-2A5B-4E4E-9B45-CE084B6E0CF2}" type="slidenum">
              <a:rPr lang="en-US" smtClean="0"/>
              <a:t>‹#›</a:t>
            </a:fld>
            <a:endParaRPr lang="en-US"/>
          </a:p>
        </p:txBody>
      </p:sp>
    </p:spTree>
    <p:extLst>
      <p:ext uri="{BB962C8B-B14F-4D97-AF65-F5344CB8AC3E}">
        <p14:creationId xmlns:p14="http://schemas.microsoft.com/office/powerpoint/2010/main" val="2813287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56DC7-D29F-064A-8512-C8157F9C4FD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412025B-B396-4D47-9B48-54BDEECFE54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ACBAC8A-479D-934B-B113-D630585CEB0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CD6089A-2E62-434F-BC9F-16331B9752CA}"/>
              </a:ext>
            </a:extLst>
          </p:cNvPr>
          <p:cNvSpPr>
            <a:spLocks noGrp="1"/>
          </p:cNvSpPr>
          <p:nvPr>
            <p:ph type="dt" sz="half" idx="10"/>
          </p:nvPr>
        </p:nvSpPr>
        <p:spPr/>
        <p:txBody>
          <a:bodyPr/>
          <a:lstStyle/>
          <a:p>
            <a:fld id="{A872E67D-EF59-FF44-AFD8-60AB111C1298}" type="datetimeFigureOut">
              <a:rPr lang="en-US" smtClean="0"/>
              <a:t>5/3/22</a:t>
            </a:fld>
            <a:endParaRPr lang="en-US"/>
          </a:p>
        </p:txBody>
      </p:sp>
      <p:sp>
        <p:nvSpPr>
          <p:cNvPr id="6" name="Footer Placeholder 5">
            <a:extLst>
              <a:ext uri="{FF2B5EF4-FFF2-40B4-BE49-F238E27FC236}">
                <a16:creationId xmlns:a16="http://schemas.microsoft.com/office/drawing/2014/main" id="{1B2DF93E-D3A7-4B48-A575-F9A9A6FB6C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C3381C-2626-D347-A070-F4262C0669CD}"/>
              </a:ext>
            </a:extLst>
          </p:cNvPr>
          <p:cNvSpPr>
            <a:spLocks noGrp="1"/>
          </p:cNvSpPr>
          <p:nvPr>
            <p:ph type="sldNum" sz="quarter" idx="12"/>
          </p:nvPr>
        </p:nvSpPr>
        <p:spPr/>
        <p:txBody>
          <a:bodyPr/>
          <a:lstStyle/>
          <a:p>
            <a:fld id="{EA780170-2A5B-4E4E-9B45-CE084B6E0CF2}" type="slidenum">
              <a:rPr lang="en-US" smtClean="0"/>
              <a:t>‹#›</a:t>
            </a:fld>
            <a:endParaRPr lang="en-US"/>
          </a:p>
        </p:txBody>
      </p:sp>
    </p:spTree>
    <p:extLst>
      <p:ext uri="{BB962C8B-B14F-4D97-AF65-F5344CB8AC3E}">
        <p14:creationId xmlns:p14="http://schemas.microsoft.com/office/powerpoint/2010/main" val="2980470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69763-638B-9D41-9DAC-95E771F40C6F}"/>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12EFCFD-4BF8-0B44-BBCC-DECDA99C0D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627B0A0-B400-2748-94B7-6196EE802C2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D5E4871B-E823-9D48-917B-AE5A7C3353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B05751C-9F7D-554A-9286-2F10D3E8A17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AFB7C962-1E74-A24B-A56C-9A460F08F3B3}"/>
              </a:ext>
            </a:extLst>
          </p:cNvPr>
          <p:cNvSpPr>
            <a:spLocks noGrp="1"/>
          </p:cNvSpPr>
          <p:nvPr>
            <p:ph type="dt" sz="half" idx="10"/>
          </p:nvPr>
        </p:nvSpPr>
        <p:spPr/>
        <p:txBody>
          <a:bodyPr/>
          <a:lstStyle/>
          <a:p>
            <a:fld id="{A872E67D-EF59-FF44-AFD8-60AB111C1298}" type="datetimeFigureOut">
              <a:rPr lang="en-US" smtClean="0"/>
              <a:t>5/3/22</a:t>
            </a:fld>
            <a:endParaRPr lang="en-US"/>
          </a:p>
        </p:txBody>
      </p:sp>
      <p:sp>
        <p:nvSpPr>
          <p:cNvPr id="8" name="Footer Placeholder 7">
            <a:extLst>
              <a:ext uri="{FF2B5EF4-FFF2-40B4-BE49-F238E27FC236}">
                <a16:creationId xmlns:a16="http://schemas.microsoft.com/office/drawing/2014/main" id="{5F93C56C-2A36-B547-B258-2ADD5842B5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E56632-6939-6042-9B93-3569D508D35F}"/>
              </a:ext>
            </a:extLst>
          </p:cNvPr>
          <p:cNvSpPr>
            <a:spLocks noGrp="1"/>
          </p:cNvSpPr>
          <p:nvPr>
            <p:ph type="sldNum" sz="quarter" idx="12"/>
          </p:nvPr>
        </p:nvSpPr>
        <p:spPr/>
        <p:txBody>
          <a:bodyPr/>
          <a:lstStyle/>
          <a:p>
            <a:fld id="{EA780170-2A5B-4E4E-9B45-CE084B6E0CF2}" type="slidenum">
              <a:rPr lang="en-US" smtClean="0"/>
              <a:t>‹#›</a:t>
            </a:fld>
            <a:endParaRPr lang="en-US"/>
          </a:p>
        </p:txBody>
      </p:sp>
    </p:spTree>
    <p:extLst>
      <p:ext uri="{BB962C8B-B14F-4D97-AF65-F5344CB8AC3E}">
        <p14:creationId xmlns:p14="http://schemas.microsoft.com/office/powerpoint/2010/main" val="2269271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CE433-D1DE-2246-8DAE-64046FC2127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369EEC8-426B-4147-9593-E05F4C0D6E78}"/>
              </a:ext>
            </a:extLst>
          </p:cNvPr>
          <p:cNvSpPr>
            <a:spLocks noGrp="1"/>
          </p:cNvSpPr>
          <p:nvPr>
            <p:ph type="dt" sz="half" idx="10"/>
          </p:nvPr>
        </p:nvSpPr>
        <p:spPr/>
        <p:txBody>
          <a:bodyPr/>
          <a:lstStyle/>
          <a:p>
            <a:fld id="{A872E67D-EF59-FF44-AFD8-60AB111C1298}" type="datetimeFigureOut">
              <a:rPr lang="en-US" smtClean="0"/>
              <a:t>5/3/22</a:t>
            </a:fld>
            <a:endParaRPr lang="en-US"/>
          </a:p>
        </p:txBody>
      </p:sp>
      <p:sp>
        <p:nvSpPr>
          <p:cNvPr id="4" name="Footer Placeholder 3">
            <a:extLst>
              <a:ext uri="{FF2B5EF4-FFF2-40B4-BE49-F238E27FC236}">
                <a16:creationId xmlns:a16="http://schemas.microsoft.com/office/drawing/2014/main" id="{714D6F7B-0F2E-F44C-8B89-8FE1E0FA2A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D194981-18F2-794F-A936-3792D659261A}"/>
              </a:ext>
            </a:extLst>
          </p:cNvPr>
          <p:cNvSpPr>
            <a:spLocks noGrp="1"/>
          </p:cNvSpPr>
          <p:nvPr>
            <p:ph type="sldNum" sz="quarter" idx="12"/>
          </p:nvPr>
        </p:nvSpPr>
        <p:spPr/>
        <p:txBody>
          <a:bodyPr/>
          <a:lstStyle/>
          <a:p>
            <a:fld id="{EA780170-2A5B-4E4E-9B45-CE084B6E0CF2}" type="slidenum">
              <a:rPr lang="en-US" smtClean="0"/>
              <a:t>‹#›</a:t>
            </a:fld>
            <a:endParaRPr lang="en-US"/>
          </a:p>
        </p:txBody>
      </p:sp>
    </p:spTree>
    <p:extLst>
      <p:ext uri="{BB962C8B-B14F-4D97-AF65-F5344CB8AC3E}">
        <p14:creationId xmlns:p14="http://schemas.microsoft.com/office/powerpoint/2010/main" val="1263300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0FD1FC-0EAF-B74C-8B27-A18C900659C1}"/>
              </a:ext>
            </a:extLst>
          </p:cNvPr>
          <p:cNvSpPr>
            <a:spLocks noGrp="1"/>
          </p:cNvSpPr>
          <p:nvPr>
            <p:ph type="dt" sz="half" idx="10"/>
          </p:nvPr>
        </p:nvSpPr>
        <p:spPr/>
        <p:txBody>
          <a:bodyPr/>
          <a:lstStyle/>
          <a:p>
            <a:fld id="{A872E67D-EF59-FF44-AFD8-60AB111C1298}" type="datetimeFigureOut">
              <a:rPr lang="en-US" smtClean="0"/>
              <a:t>5/3/22</a:t>
            </a:fld>
            <a:endParaRPr lang="en-US"/>
          </a:p>
        </p:txBody>
      </p:sp>
      <p:sp>
        <p:nvSpPr>
          <p:cNvPr id="3" name="Footer Placeholder 2">
            <a:extLst>
              <a:ext uri="{FF2B5EF4-FFF2-40B4-BE49-F238E27FC236}">
                <a16:creationId xmlns:a16="http://schemas.microsoft.com/office/drawing/2014/main" id="{C316B649-95D7-794E-AA59-C3FAA5B5EF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A4EC42-F374-DA4C-9127-D5A4CFD59334}"/>
              </a:ext>
            </a:extLst>
          </p:cNvPr>
          <p:cNvSpPr>
            <a:spLocks noGrp="1"/>
          </p:cNvSpPr>
          <p:nvPr>
            <p:ph type="sldNum" sz="quarter" idx="12"/>
          </p:nvPr>
        </p:nvSpPr>
        <p:spPr/>
        <p:txBody>
          <a:bodyPr/>
          <a:lstStyle/>
          <a:p>
            <a:fld id="{EA780170-2A5B-4E4E-9B45-CE084B6E0CF2}" type="slidenum">
              <a:rPr lang="en-US" smtClean="0"/>
              <a:t>‹#›</a:t>
            </a:fld>
            <a:endParaRPr lang="en-US"/>
          </a:p>
        </p:txBody>
      </p:sp>
    </p:spTree>
    <p:extLst>
      <p:ext uri="{BB962C8B-B14F-4D97-AF65-F5344CB8AC3E}">
        <p14:creationId xmlns:p14="http://schemas.microsoft.com/office/powerpoint/2010/main" val="1195803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1100D-B6B4-2D49-8B46-A511A153BA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5214864-0DC3-B442-8AE1-E7C1527D30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A1C8D0D-C41B-6240-A983-639E0BFC0F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E397575-A27F-0B4A-A528-D956A703738C}"/>
              </a:ext>
            </a:extLst>
          </p:cNvPr>
          <p:cNvSpPr>
            <a:spLocks noGrp="1"/>
          </p:cNvSpPr>
          <p:nvPr>
            <p:ph type="dt" sz="half" idx="10"/>
          </p:nvPr>
        </p:nvSpPr>
        <p:spPr/>
        <p:txBody>
          <a:bodyPr/>
          <a:lstStyle/>
          <a:p>
            <a:fld id="{A872E67D-EF59-FF44-AFD8-60AB111C1298}" type="datetimeFigureOut">
              <a:rPr lang="en-US" smtClean="0"/>
              <a:t>5/3/22</a:t>
            </a:fld>
            <a:endParaRPr lang="en-US"/>
          </a:p>
        </p:txBody>
      </p:sp>
      <p:sp>
        <p:nvSpPr>
          <p:cNvPr id="6" name="Footer Placeholder 5">
            <a:extLst>
              <a:ext uri="{FF2B5EF4-FFF2-40B4-BE49-F238E27FC236}">
                <a16:creationId xmlns:a16="http://schemas.microsoft.com/office/drawing/2014/main" id="{065AC7DB-2E7C-F24C-A69C-558FB53E1F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733606-1C61-ED49-8CA4-1D80419F279D}"/>
              </a:ext>
            </a:extLst>
          </p:cNvPr>
          <p:cNvSpPr>
            <a:spLocks noGrp="1"/>
          </p:cNvSpPr>
          <p:nvPr>
            <p:ph type="sldNum" sz="quarter" idx="12"/>
          </p:nvPr>
        </p:nvSpPr>
        <p:spPr/>
        <p:txBody>
          <a:bodyPr/>
          <a:lstStyle/>
          <a:p>
            <a:fld id="{EA780170-2A5B-4E4E-9B45-CE084B6E0CF2}" type="slidenum">
              <a:rPr lang="en-US" smtClean="0"/>
              <a:t>‹#›</a:t>
            </a:fld>
            <a:endParaRPr lang="en-US"/>
          </a:p>
        </p:txBody>
      </p:sp>
    </p:spTree>
    <p:extLst>
      <p:ext uri="{BB962C8B-B14F-4D97-AF65-F5344CB8AC3E}">
        <p14:creationId xmlns:p14="http://schemas.microsoft.com/office/powerpoint/2010/main" val="3260385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0826B-A314-634A-B704-55E293FFCBD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E01AC082-7C8C-AD40-B14A-DD9BB61C37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648D1C-AD80-4349-A51B-6894B7A469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E6F3E0-9B13-4148-833D-0EACE3B75050}"/>
              </a:ext>
            </a:extLst>
          </p:cNvPr>
          <p:cNvSpPr>
            <a:spLocks noGrp="1"/>
          </p:cNvSpPr>
          <p:nvPr>
            <p:ph type="dt" sz="half" idx="10"/>
          </p:nvPr>
        </p:nvSpPr>
        <p:spPr/>
        <p:txBody>
          <a:bodyPr/>
          <a:lstStyle/>
          <a:p>
            <a:fld id="{A872E67D-EF59-FF44-AFD8-60AB111C1298}" type="datetimeFigureOut">
              <a:rPr lang="en-US" smtClean="0"/>
              <a:t>5/3/22</a:t>
            </a:fld>
            <a:endParaRPr lang="en-US"/>
          </a:p>
        </p:txBody>
      </p:sp>
      <p:sp>
        <p:nvSpPr>
          <p:cNvPr id="6" name="Footer Placeholder 5">
            <a:extLst>
              <a:ext uri="{FF2B5EF4-FFF2-40B4-BE49-F238E27FC236}">
                <a16:creationId xmlns:a16="http://schemas.microsoft.com/office/drawing/2014/main" id="{AD0E7288-5E51-A642-AB96-7D45C44E79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B338DD-9A93-A748-A91D-5B2310634A31}"/>
              </a:ext>
            </a:extLst>
          </p:cNvPr>
          <p:cNvSpPr>
            <a:spLocks noGrp="1"/>
          </p:cNvSpPr>
          <p:nvPr>
            <p:ph type="sldNum" sz="quarter" idx="12"/>
          </p:nvPr>
        </p:nvSpPr>
        <p:spPr/>
        <p:txBody>
          <a:bodyPr/>
          <a:lstStyle/>
          <a:p>
            <a:fld id="{EA780170-2A5B-4E4E-9B45-CE084B6E0CF2}" type="slidenum">
              <a:rPr lang="en-US" smtClean="0"/>
              <a:t>‹#›</a:t>
            </a:fld>
            <a:endParaRPr lang="en-US"/>
          </a:p>
        </p:txBody>
      </p:sp>
    </p:spTree>
    <p:extLst>
      <p:ext uri="{BB962C8B-B14F-4D97-AF65-F5344CB8AC3E}">
        <p14:creationId xmlns:p14="http://schemas.microsoft.com/office/powerpoint/2010/main" val="1270576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7386BD-9CE8-5C44-AE97-6A3B137C0F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4C86079-1EFF-3745-80DF-B3ABBC52C4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AC8CDA0-0047-D545-84E6-C21B9EF6EE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72E67D-EF59-FF44-AFD8-60AB111C1298}" type="datetimeFigureOut">
              <a:rPr lang="en-US" smtClean="0"/>
              <a:t>5/3/22</a:t>
            </a:fld>
            <a:endParaRPr lang="en-US"/>
          </a:p>
        </p:txBody>
      </p:sp>
      <p:sp>
        <p:nvSpPr>
          <p:cNvPr id="5" name="Footer Placeholder 4">
            <a:extLst>
              <a:ext uri="{FF2B5EF4-FFF2-40B4-BE49-F238E27FC236}">
                <a16:creationId xmlns:a16="http://schemas.microsoft.com/office/drawing/2014/main" id="{AF9080FB-1ECB-7046-8592-2D8ED1359C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4DD2CCE-7150-314B-BDCB-D68665C672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780170-2A5B-4E4E-9B45-CE084B6E0CF2}" type="slidenum">
              <a:rPr lang="en-US" smtClean="0"/>
              <a:t>‹#›</a:t>
            </a:fld>
            <a:endParaRPr lang="en-US"/>
          </a:p>
        </p:txBody>
      </p:sp>
    </p:spTree>
    <p:extLst>
      <p:ext uri="{BB962C8B-B14F-4D97-AF65-F5344CB8AC3E}">
        <p14:creationId xmlns:p14="http://schemas.microsoft.com/office/powerpoint/2010/main" val="7290900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7" Type="http://schemas.openxmlformats.org/officeDocument/2006/relationships/image" Target="../media/image38.tif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7.tiff"/><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7.jp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hyperlink" Target="https://www.facebook.com/7NEWSMelbourne/videos/10153514114084301/"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www2.health.vic.gov.au/public-health/food-safety/food-safety-information-for-consumers/complaints"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hyperlink" Target="https://www1.health.gov.au/internet/main/publishing.nsf/Content/cdnareport.htm" TargetMode="External"/><Relationship Id="rId4" Type="http://schemas.openxmlformats.org/officeDocument/2006/relationships/hyperlink" Target="https://www.melbourne.vic.gov.au/community/health-support-services/health-services/Pages/food-safety.aspx"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74.jpg"/><Relationship Id="rId3" Type="http://schemas.openxmlformats.org/officeDocument/2006/relationships/image" Target="../media/image69.jpg"/><Relationship Id="rId7" Type="http://schemas.openxmlformats.org/officeDocument/2006/relationships/image" Target="../media/image73.png"/><Relationship Id="rId2" Type="http://schemas.openxmlformats.org/officeDocument/2006/relationships/notesSlide" Target="../notesSlides/notesSlide61.xml"/><Relationship Id="rId1" Type="http://schemas.openxmlformats.org/officeDocument/2006/relationships/slideLayout" Target="../slideLayouts/slideLayout12.xml"/><Relationship Id="rId6" Type="http://schemas.openxmlformats.org/officeDocument/2006/relationships/image" Target="../media/image72.png"/><Relationship Id="rId11" Type="http://schemas.openxmlformats.org/officeDocument/2006/relationships/image" Target="../media/image6.png"/><Relationship Id="rId5" Type="http://schemas.openxmlformats.org/officeDocument/2006/relationships/image" Target="../media/image71.png"/><Relationship Id="rId10" Type="http://schemas.openxmlformats.org/officeDocument/2006/relationships/image" Target="../media/image76.jpg"/><Relationship Id="rId4" Type="http://schemas.openxmlformats.org/officeDocument/2006/relationships/image" Target="../media/image70.png"/><Relationship Id="rId9" Type="http://schemas.openxmlformats.org/officeDocument/2006/relationships/image" Target="../media/image7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7" name="Google Shape;227;g6293b3d42b_8_75"/>
          <p:cNvPicPr preferRelativeResize="0"/>
          <p:nvPr/>
        </p:nvPicPr>
        <p:blipFill rotWithShape="1">
          <a:blip r:embed="rId3">
            <a:alphaModFix/>
          </a:blip>
          <a:srcRect/>
          <a:stretch/>
        </p:blipFill>
        <p:spPr>
          <a:xfrm>
            <a:off x="0" y="1385"/>
            <a:ext cx="12164290" cy="3253047"/>
          </a:xfrm>
          <a:prstGeom prst="rect">
            <a:avLst/>
          </a:prstGeom>
          <a:noFill/>
          <a:ln>
            <a:noFill/>
          </a:ln>
        </p:spPr>
      </p:pic>
      <p:sp>
        <p:nvSpPr>
          <p:cNvPr id="228" name="Google Shape;228;g6293b3d42b_8_75"/>
          <p:cNvSpPr txBox="1">
            <a:spLocks noGrp="1"/>
          </p:cNvSpPr>
          <p:nvPr>
            <p:ph type="ctrTitle"/>
          </p:nvPr>
        </p:nvSpPr>
        <p:spPr>
          <a:xfrm>
            <a:off x="2874393" y="4798010"/>
            <a:ext cx="6415500" cy="20310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5000"/>
              <a:buFont typeface="Anton"/>
              <a:buNone/>
            </a:pPr>
            <a:r>
              <a:rPr lang="en-US" sz="5000" b="1" dirty="0">
                <a:latin typeface="Avenir Book" panose="02000503020000020003" pitchFamily="2" charset="0"/>
                <a:ea typeface="Helvetica Neue"/>
                <a:cs typeface="Helvetica Neue"/>
                <a:sym typeface="Helvetica Neue"/>
              </a:rPr>
              <a:t>Become a DISEASE DETECTIVE</a:t>
            </a:r>
            <a:br>
              <a:rPr lang="en-US" sz="5000" b="1" dirty="0">
                <a:latin typeface="Avenir Book" panose="02000503020000020003" pitchFamily="2" charset="0"/>
                <a:ea typeface="Helvetica Neue"/>
                <a:cs typeface="Helvetica Neue"/>
                <a:sym typeface="Helvetica Neue"/>
              </a:rPr>
            </a:br>
            <a:br>
              <a:rPr lang="en-US" sz="5000" b="1" dirty="0">
                <a:latin typeface="Avenir Book" panose="02000503020000020003" pitchFamily="2" charset="0"/>
                <a:ea typeface="Helvetica Neue"/>
                <a:cs typeface="Helvetica Neue"/>
                <a:sym typeface="Helvetica Neue"/>
              </a:rPr>
            </a:br>
            <a:r>
              <a:rPr lang="en-US" sz="5000" b="1" dirty="0">
                <a:latin typeface="Avenir Book" panose="02000503020000020003" pitchFamily="2" charset="0"/>
                <a:ea typeface="Helvetica Neue"/>
                <a:cs typeface="Helvetica Neue"/>
                <a:sym typeface="Helvetica Neue"/>
              </a:rPr>
              <a:t>SOLVE AN OUTBREAK!</a:t>
            </a:r>
            <a:endParaRPr dirty="0">
              <a:latin typeface="Avenir Book" panose="02000503020000020003" pitchFamily="2" charset="0"/>
              <a:ea typeface="Helvetica Neue"/>
              <a:cs typeface="Helvetica Neue"/>
              <a:sym typeface="Helvetica Neue"/>
            </a:endParaRPr>
          </a:p>
        </p:txBody>
      </p:sp>
      <p:pic>
        <p:nvPicPr>
          <p:cNvPr id="229" name="Google Shape;229;g6293b3d42b_8_75" descr="A drawing of a cartoon character&#10;&#10;Description generated with very high confidence"/>
          <p:cNvPicPr preferRelativeResize="0"/>
          <p:nvPr/>
        </p:nvPicPr>
        <p:blipFill rotWithShape="1">
          <a:blip r:embed="rId4">
            <a:alphaModFix/>
          </a:blip>
          <a:srcRect/>
          <a:stretch/>
        </p:blipFill>
        <p:spPr>
          <a:xfrm>
            <a:off x="-2117" y="3255282"/>
            <a:ext cx="2858709" cy="3595007"/>
          </a:xfrm>
          <a:prstGeom prst="rect">
            <a:avLst/>
          </a:prstGeom>
          <a:noFill/>
          <a:ln>
            <a:noFill/>
          </a:ln>
        </p:spPr>
      </p:pic>
      <p:pic>
        <p:nvPicPr>
          <p:cNvPr id="230" name="Google Shape;230;g6293b3d42b_8_75"/>
          <p:cNvPicPr preferRelativeResize="0"/>
          <p:nvPr/>
        </p:nvPicPr>
        <p:blipFill rotWithShape="1">
          <a:blip r:embed="rId5">
            <a:alphaModFix/>
          </a:blip>
          <a:srcRect/>
          <a:stretch/>
        </p:blipFill>
        <p:spPr>
          <a:xfrm>
            <a:off x="9244036" y="5913211"/>
            <a:ext cx="2920254" cy="957262"/>
          </a:xfrm>
          <a:prstGeom prst="rect">
            <a:avLst/>
          </a:prstGeom>
          <a:noFill/>
          <a:ln>
            <a:noFill/>
          </a:ln>
        </p:spPr>
      </p:pic>
      <p:pic>
        <p:nvPicPr>
          <p:cNvPr id="231" name="Google Shape;231;g6293b3d42b_8_75" descr="13-twitter-logo-vector-png-free-cliparts-that-you-can-download-to-you-Km878c-clipart.png"/>
          <p:cNvPicPr preferRelativeResize="0"/>
          <p:nvPr/>
        </p:nvPicPr>
        <p:blipFill rotWithShape="1">
          <a:blip r:embed="rId6">
            <a:alphaModFix/>
          </a:blip>
          <a:srcRect/>
          <a:stretch/>
        </p:blipFill>
        <p:spPr>
          <a:xfrm>
            <a:off x="9894100" y="5299500"/>
            <a:ext cx="335026" cy="335026"/>
          </a:xfrm>
          <a:prstGeom prst="rect">
            <a:avLst/>
          </a:prstGeom>
          <a:noFill/>
          <a:ln>
            <a:noFill/>
          </a:ln>
        </p:spPr>
      </p:pic>
      <p:sp>
        <p:nvSpPr>
          <p:cNvPr id="232" name="Google Shape;232;g6293b3d42b_8_75"/>
          <p:cNvSpPr txBox="1"/>
          <p:nvPr/>
        </p:nvSpPr>
        <p:spPr>
          <a:xfrm>
            <a:off x="10124800" y="5221475"/>
            <a:ext cx="2602200" cy="49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a:latin typeface="Helvetica Neue"/>
                <a:ea typeface="Helvetica Neue"/>
                <a:cs typeface="Helvetica Neue"/>
                <a:sym typeface="Helvetica Neue"/>
              </a:rPr>
              <a:t>@RLadiesMelb</a:t>
            </a:r>
            <a:endParaRPr sz="1800" b="1">
              <a:latin typeface="Helvetica Neue"/>
              <a:ea typeface="Helvetica Neue"/>
              <a:cs typeface="Helvetica Neue"/>
              <a:sym typeface="Helvetica Neue"/>
            </a:endParaRPr>
          </a:p>
        </p:txBody>
      </p:sp>
      <p:pic>
        <p:nvPicPr>
          <p:cNvPr id="3" name="Picture 2" descr="Logo&#10;&#10;Description automatically generated">
            <a:extLst>
              <a:ext uri="{FF2B5EF4-FFF2-40B4-BE49-F238E27FC236}">
                <a16:creationId xmlns:a16="http://schemas.microsoft.com/office/drawing/2014/main" id="{249C7186-EBB4-EB41-867E-A12B735D59DB}"/>
              </a:ext>
            </a:extLst>
          </p:cNvPr>
          <p:cNvPicPr>
            <a:picLocks noChangeAspect="1"/>
          </p:cNvPicPr>
          <p:nvPr/>
        </p:nvPicPr>
        <p:blipFill>
          <a:blip r:embed="rId7"/>
          <a:stretch>
            <a:fillRect/>
          </a:stretch>
        </p:blipFill>
        <p:spPr>
          <a:xfrm>
            <a:off x="9969552" y="3327028"/>
            <a:ext cx="2194738" cy="1933459"/>
          </a:xfrm>
          <a:prstGeom prst="rect">
            <a:avLst/>
          </a:prstGeom>
        </p:spPr>
      </p:pic>
    </p:spTree>
    <p:extLst>
      <p:ext uri="{BB962C8B-B14F-4D97-AF65-F5344CB8AC3E}">
        <p14:creationId xmlns:p14="http://schemas.microsoft.com/office/powerpoint/2010/main" val="2415235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9" name="Google Shape;319;g6293b3d42b_1_50"/>
          <p:cNvSpPr txBox="1"/>
          <p:nvPr/>
        </p:nvSpPr>
        <p:spPr>
          <a:xfrm>
            <a:off x="676467" y="365333"/>
            <a:ext cx="9742500" cy="6873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4800" b="1" dirty="0">
                <a:solidFill>
                  <a:srgbClr val="88398A"/>
                </a:solidFill>
                <a:latin typeface="Avenir Book" panose="02000503020000020003" pitchFamily="2" charset="0"/>
                <a:ea typeface="Helvetica Neue"/>
                <a:cs typeface="Helvetica Neue"/>
                <a:sym typeface="Helvetica Neue"/>
              </a:rPr>
              <a:t>You can find us...</a:t>
            </a:r>
            <a:endParaRPr sz="1900" dirty="0">
              <a:latin typeface="Avenir Book" panose="02000503020000020003" pitchFamily="2" charset="0"/>
            </a:endParaRPr>
          </a:p>
        </p:txBody>
      </p:sp>
      <p:sp>
        <p:nvSpPr>
          <p:cNvPr id="320" name="Google Shape;320;g6293b3d42b_1_50"/>
          <p:cNvSpPr txBox="1"/>
          <p:nvPr/>
        </p:nvSpPr>
        <p:spPr>
          <a:xfrm>
            <a:off x="2235168" y="1219358"/>
            <a:ext cx="6696300" cy="6420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2700" dirty="0">
                <a:solidFill>
                  <a:srgbClr val="88398A"/>
                </a:solidFill>
                <a:latin typeface="Avenir Book" panose="02000503020000020003" pitchFamily="2" charset="0"/>
                <a:ea typeface="Helvetica Neue"/>
                <a:cs typeface="Helvetica Neue"/>
                <a:sym typeface="Helvetica Neue"/>
              </a:rPr>
              <a:t>On</a:t>
            </a:r>
            <a:r>
              <a:rPr lang="en-US" sz="2700" b="1" dirty="0">
                <a:solidFill>
                  <a:srgbClr val="88398A"/>
                </a:solidFill>
                <a:latin typeface="Avenir Book" panose="02000503020000020003" pitchFamily="2" charset="0"/>
                <a:ea typeface="Helvetica Neue"/>
                <a:cs typeface="Helvetica Neue"/>
                <a:sym typeface="Helvetica Neue"/>
              </a:rPr>
              <a:t> GitHub </a:t>
            </a:r>
            <a:r>
              <a:rPr lang="en-US" sz="2700" dirty="0">
                <a:solidFill>
                  <a:srgbClr val="88398A"/>
                </a:solidFill>
                <a:latin typeface="Avenir Book" panose="02000503020000020003" pitchFamily="2" charset="0"/>
                <a:ea typeface="Helvetica Neue"/>
                <a:cs typeface="Helvetica Neue"/>
                <a:sym typeface="Helvetica Neue"/>
              </a:rPr>
              <a:t>to find all the</a:t>
            </a:r>
            <a:r>
              <a:rPr lang="en-US" sz="2700" b="1" dirty="0">
                <a:solidFill>
                  <a:srgbClr val="88398A"/>
                </a:solidFill>
                <a:latin typeface="Avenir Book" panose="02000503020000020003" pitchFamily="2" charset="0"/>
                <a:ea typeface="Helvetica Neue"/>
                <a:cs typeface="Helvetica Neue"/>
                <a:sym typeface="Helvetica Neue"/>
              </a:rPr>
              <a:t> materials </a:t>
            </a:r>
            <a:r>
              <a:rPr lang="en-US" sz="2700" dirty="0">
                <a:solidFill>
                  <a:srgbClr val="88398A"/>
                </a:solidFill>
                <a:latin typeface="Avenir Book" panose="02000503020000020003" pitchFamily="2" charset="0"/>
                <a:ea typeface="Helvetica Neue"/>
                <a:cs typeface="Helvetica Neue"/>
                <a:sym typeface="Helvetica Neue"/>
              </a:rPr>
              <a:t>and</a:t>
            </a:r>
            <a:r>
              <a:rPr lang="en-US" sz="2700" b="1" dirty="0">
                <a:solidFill>
                  <a:srgbClr val="88398A"/>
                </a:solidFill>
                <a:latin typeface="Avenir Book" panose="02000503020000020003" pitchFamily="2" charset="0"/>
                <a:ea typeface="Helvetica Neue"/>
                <a:cs typeface="Helvetica Neue"/>
                <a:sym typeface="Helvetica Neue"/>
              </a:rPr>
              <a:t> speakers of past events!</a:t>
            </a:r>
            <a:endParaRPr sz="2700" b="1" dirty="0">
              <a:solidFill>
                <a:srgbClr val="88398A"/>
              </a:solidFill>
              <a:latin typeface="Avenir Book" panose="02000503020000020003" pitchFamily="2" charset="0"/>
              <a:ea typeface="Helvetica Neue"/>
              <a:cs typeface="Helvetica Neue"/>
              <a:sym typeface="Helvetica Neue"/>
            </a:endParaRPr>
          </a:p>
        </p:txBody>
      </p:sp>
      <p:pic>
        <p:nvPicPr>
          <p:cNvPr id="322" name="Google Shape;322;g6293b3d42b_1_50"/>
          <p:cNvPicPr preferRelativeResize="0"/>
          <p:nvPr/>
        </p:nvPicPr>
        <p:blipFill>
          <a:blip r:embed="rId3">
            <a:alphaModFix/>
          </a:blip>
          <a:stretch>
            <a:fillRect/>
          </a:stretch>
        </p:blipFill>
        <p:spPr>
          <a:xfrm>
            <a:off x="8931468" y="3295889"/>
            <a:ext cx="780908" cy="687200"/>
          </a:xfrm>
          <a:prstGeom prst="rect">
            <a:avLst/>
          </a:prstGeom>
          <a:noFill/>
          <a:ln>
            <a:noFill/>
          </a:ln>
        </p:spPr>
      </p:pic>
      <p:pic>
        <p:nvPicPr>
          <p:cNvPr id="8" name="Picture 7" descr="Logo&#10;&#10;Description automatically generated">
            <a:extLst>
              <a:ext uri="{FF2B5EF4-FFF2-40B4-BE49-F238E27FC236}">
                <a16:creationId xmlns:a16="http://schemas.microsoft.com/office/drawing/2014/main" id="{AE258C08-2954-634C-9E21-6097B23FE918}"/>
              </a:ext>
            </a:extLst>
          </p:cNvPr>
          <p:cNvPicPr>
            <a:picLocks noChangeAspect="1"/>
          </p:cNvPicPr>
          <p:nvPr/>
        </p:nvPicPr>
        <p:blipFill>
          <a:blip r:embed="rId4"/>
          <a:stretch>
            <a:fillRect/>
          </a:stretch>
        </p:blipFill>
        <p:spPr>
          <a:xfrm>
            <a:off x="10099042" y="79833"/>
            <a:ext cx="1936660" cy="1706105"/>
          </a:xfrm>
          <a:prstGeom prst="rect">
            <a:avLst/>
          </a:prstGeom>
        </p:spPr>
      </p:pic>
      <p:sp>
        <p:nvSpPr>
          <p:cNvPr id="2" name="Rectangle 1">
            <a:extLst>
              <a:ext uri="{FF2B5EF4-FFF2-40B4-BE49-F238E27FC236}">
                <a16:creationId xmlns:a16="http://schemas.microsoft.com/office/drawing/2014/main" id="{EFF8ED75-ED65-2F47-9DD9-8BAD069A8468}"/>
              </a:ext>
            </a:extLst>
          </p:cNvPr>
          <p:cNvSpPr>
            <a:spLocks noChangeArrowheads="1"/>
          </p:cNvSpPr>
          <p:nvPr/>
        </p:nvSpPr>
        <p:spPr bwMode="auto">
          <a:xfrm>
            <a:off x="-4193935" y="-53679288"/>
            <a:ext cx="4491235" cy="97426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rPr>
              <a:t>  </a:t>
            </a:r>
            <a:r>
              <a:rPr kumimoji="0" lang="en-US" altLang="en-US" sz="78000" b="0" i="0" u="none" strike="noStrike" cap="none" normalizeH="0" baseline="0">
                <a:ln>
                  <a:noFill/>
                </a:ln>
                <a:solidFill>
                  <a:srgbClr val="000000"/>
                </a:solidFill>
                <a:effectLst/>
                <a:latin typeface="Arial" panose="020B0604020202020204" pitchFamily="34" charset="0"/>
              </a:rPr>
              <a:t>        </a:t>
            </a:r>
            <a:br>
              <a:rPr kumimoji="0" lang="en-US" altLang="en-US" sz="1800" b="0" i="0" u="none" strike="noStrike" cap="none" normalizeH="0" baseline="0">
                <a:ln>
                  <a:noFill/>
                </a:ln>
                <a:solidFill>
                  <a:srgbClr val="000000"/>
                </a:solidFill>
                <a:effectLst/>
                <a:latin typeface="Arial" panose="020B0604020202020204" pitchFamily="34" charset="0"/>
              </a:rPr>
            </a:br>
            <a:endParaRPr kumimoji="0" lang="en-US" altLang="en-US" sz="1800" b="0" i="0" u="none" strike="noStrike" cap="none" normalizeH="0" baseline="0">
              <a:ln>
                <a:noFill/>
              </a:ln>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000000"/>
                </a:solidFill>
                <a:effectLst/>
                <a:latin typeface="Arial" panose="020B0604020202020204" pitchFamily="34" charset="0"/>
              </a:rPr>
              <a:t>https://github.com/R-LadiesMelbourne</a:t>
            </a:r>
            <a:endParaRPr kumimoji="0" lang="en-US" altLang="en-US" sz="1000" b="0" i="0" u="none" strike="noStrike" cap="none" normalizeH="0" baseline="0">
              <a:ln>
                <a:noFill/>
              </a:ln>
              <a:solidFill>
                <a:srgbClr val="00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26" name="Picture 2">
            <a:extLst>
              <a:ext uri="{FF2B5EF4-FFF2-40B4-BE49-F238E27FC236}">
                <a16:creationId xmlns:a16="http://schemas.microsoft.com/office/drawing/2014/main" id="{07449B99-C473-7741-AE9F-22C329A977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425" y="2314112"/>
            <a:ext cx="7485380" cy="456140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B8F02CD-4758-9F42-BDE6-F975796F8764}"/>
              </a:ext>
            </a:extLst>
          </p:cNvPr>
          <p:cNvSpPr/>
          <p:nvPr/>
        </p:nvSpPr>
        <p:spPr>
          <a:xfrm>
            <a:off x="7798129" y="4070621"/>
            <a:ext cx="6096000" cy="1200329"/>
          </a:xfrm>
          <a:prstGeom prst="rect">
            <a:avLst/>
          </a:prstGeom>
        </p:spPr>
        <p:txBody>
          <a:bodyPr>
            <a:spAutoFit/>
          </a:bodyPr>
          <a:lstStyle/>
          <a:p>
            <a:r>
              <a:rPr lang="en-AU" dirty="0">
                <a:solidFill>
                  <a:srgbClr val="000000"/>
                </a:solidFill>
                <a:latin typeface="Avenir Book" panose="02000503020000020003" pitchFamily="2" charset="0"/>
              </a:rPr>
              <a:t>https://</a:t>
            </a:r>
            <a:r>
              <a:rPr lang="en-AU" dirty="0" err="1">
                <a:solidFill>
                  <a:srgbClr val="000000"/>
                </a:solidFill>
                <a:latin typeface="Avenir Book" panose="02000503020000020003" pitchFamily="2" charset="0"/>
              </a:rPr>
              <a:t>github.com</a:t>
            </a:r>
            <a:r>
              <a:rPr lang="en-AU" dirty="0">
                <a:solidFill>
                  <a:srgbClr val="000000"/>
                </a:solidFill>
                <a:latin typeface="Avenir Book" panose="02000503020000020003" pitchFamily="2" charset="0"/>
              </a:rPr>
              <a:t>/R-</a:t>
            </a:r>
            <a:r>
              <a:rPr lang="en-AU" dirty="0" err="1">
                <a:solidFill>
                  <a:srgbClr val="000000"/>
                </a:solidFill>
                <a:latin typeface="Avenir Book" panose="02000503020000020003" pitchFamily="2" charset="0"/>
              </a:rPr>
              <a:t>LadiesMelbourne</a:t>
            </a:r>
            <a:endParaRPr lang="en-AU" dirty="0">
              <a:solidFill>
                <a:srgbClr val="000000"/>
              </a:solidFill>
              <a:latin typeface="Avenir Book" panose="02000503020000020003" pitchFamily="2" charset="0"/>
            </a:endParaRPr>
          </a:p>
          <a:p>
            <a:br>
              <a:rPr lang="en-AU" dirty="0"/>
            </a:br>
            <a:br>
              <a:rPr lang="en-AU" dirty="0"/>
            </a:br>
            <a:endParaRPr lang="en-US" dirty="0"/>
          </a:p>
        </p:txBody>
      </p:sp>
    </p:spTree>
    <p:extLst>
      <p:ext uri="{BB962C8B-B14F-4D97-AF65-F5344CB8AC3E}">
        <p14:creationId xmlns:p14="http://schemas.microsoft.com/office/powerpoint/2010/main" val="1862144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g6293b3d42b_8_85"/>
          <p:cNvSpPr txBox="1">
            <a:spLocks noGrp="1"/>
          </p:cNvSpPr>
          <p:nvPr>
            <p:ph type="title"/>
          </p:nvPr>
        </p:nvSpPr>
        <p:spPr>
          <a:xfrm>
            <a:off x="838200" y="11167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Anton"/>
              <a:buNone/>
            </a:pPr>
            <a:r>
              <a:rPr lang="en-US">
                <a:latin typeface="Oswald Regular"/>
                <a:ea typeface="Oswald Regular"/>
                <a:cs typeface="Oswald Regular"/>
                <a:sym typeface="Oswald Regular"/>
              </a:rPr>
              <a:t>TODAY’S WORKSHOP:</a:t>
            </a:r>
            <a:endParaRPr>
              <a:latin typeface="Oswald Regular"/>
              <a:ea typeface="Oswald Regular"/>
              <a:cs typeface="Oswald Regular"/>
              <a:sym typeface="Oswald Regular"/>
            </a:endParaRPr>
          </a:p>
        </p:txBody>
      </p:sp>
      <p:sp>
        <p:nvSpPr>
          <p:cNvPr id="330" name="Google Shape;330;g6293b3d42b_8_85"/>
          <p:cNvSpPr txBox="1">
            <a:spLocks noGrp="1"/>
          </p:cNvSpPr>
          <p:nvPr>
            <p:ph type="body" idx="1"/>
          </p:nvPr>
        </p:nvSpPr>
        <p:spPr>
          <a:xfrm>
            <a:off x="838200" y="1631825"/>
            <a:ext cx="10515600" cy="4351200"/>
          </a:xfrm>
          <a:prstGeom prst="rect">
            <a:avLst/>
          </a:prstGeom>
          <a:noFill/>
          <a:ln>
            <a:noFill/>
          </a:ln>
        </p:spPr>
        <p:txBody>
          <a:bodyPr spcFirstLastPara="1" wrap="square" lIns="91425" tIns="45700" rIns="91425" bIns="45700" anchor="t" anchorCtr="0">
            <a:noAutofit/>
          </a:bodyPr>
          <a:lstStyle/>
          <a:p>
            <a:pPr marL="514350" lvl="0" indent="-514350" algn="l" rtl="0">
              <a:lnSpc>
                <a:spcPct val="90000"/>
              </a:lnSpc>
              <a:spcBef>
                <a:spcPts val="0"/>
              </a:spcBef>
              <a:spcAft>
                <a:spcPts val="0"/>
              </a:spcAft>
              <a:buClr>
                <a:schemeClr val="dk1"/>
              </a:buClr>
              <a:buSzPts val="3500"/>
              <a:buFont typeface="Avenir"/>
              <a:buAutoNum type="arabicPeriod"/>
            </a:pPr>
            <a:r>
              <a:rPr lang="en-US" sz="3500" dirty="0">
                <a:latin typeface="Avenir Book" panose="02000503020000020003" pitchFamily="2" charset="0"/>
                <a:ea typeface="Helvetica Neue"/>
                <a:cs typeface="Helvetica Neue"/>
                <a:sym typeface="Helvetica Neue"/>
              </a:rPr>
              <a:t>What are </a:t>
            </a:r>
            <a:r>
              <a:rPr lang="en-US" sz="3500" b="1" dirty="0">
                <a:solidFill>
                  <a:srgbClr val="E69138"/>
                </a:solidFill>
                <a:latin typeface="Avenir Book" panose="02000503020000020003" pitchFamily="2" charset="0"/>
                <a:ea typeface="Helvetica Neue"/>
                <a:cs typeface="Helvetica Neue"/>
                <a:sym typeface="Helvetica Neue"/>
              </a:rPr>
              <a:t>outbreaks</a:t>
            </a:r>
            <a:r>
              <a:rPr lang="en-US" sz="3500" dirty="0">
                <a:latin typeface="Avenir Book" panose="02000503020000020003" pitchFamily="2" charset="0"/>
                <a:ea typeface="Helvetica Neue"/>
                <a:cs typeface="Helvetica Neue"/>
                <a:sym typeface="Helvetica Neue"/>
              </a:rPr>
              <a:t> and who are </a:t>
            </a:r>
            <a:r>
              <a:rPr lang="en-US" sz="3500" b="1" dirty="0">
                <a:solidFill>
                  <a:srgbClr val="E69138"/>
                </a:solidFill>
                <a:latin typeface="Avenir Book" panose="02000503020000020003" pitchFamily="2" charset="0"/>
                <a:ea typeface="Helvetica Neue"/>
                <a:cs typeface="Helvetica Neue"/>
                <a:sym typeface="Helvetica Neue"/>
              </a:rPr>
              <a:t>disease detectives</a:t>
            </a:r>
            <a:r>
              <a:rPr lang="en-US" sz="3500" dirty="0">
                <a:latin typeface="Avenir Book" panose="02000503020000020003" pitchFamily="2" charset="0"/>
                <a:ea typeface="Helvetica Neue"/>
                <a:cs typeface="Helvetica Neue"/>
                <a:sym typeface="Helvetica Neue"/>
              </a:rPr>
              <a:t>?</a:t>
            </a:r>
            <a:endParaRPr sz="3500" dirty="0">
              <a:latin typeface="Avenir Book" panose="02000503020000020003" pitchFamily="2" charset="0"/>
              <a:ea typeface="Helvetica Neue"/>
              <a:cs typeface="Helvetica Neue"/>
              <a:sym typeface="Helvetica Neue"/>
            </a:endParaRPr>
          </a:p>
          <a:p>
            <a:pPr marL="228600" lvl="0" indent="0" algn="l" rtl="0">
              <a:lnSpc>
                <a:spcPct val="90000"/>
              </a:lnSpc>
              <a:spcBef>
                <a:spcPts val="0"/>
              </a:spcBef>
              <a:spcAft>
                <a:spcPts val="0"/>
              </a:spcAft>
              <a:buNone/>
            </a:pPr>
            <a:endParaRPr sz="3500" b="1" dirty="0">
              <a:latin typeface="Avenir Book" panose="02000503020000020003" pitchFamily="2" charset="0"/>
              <a:ea typeface="Helvetica Neue"/>
              <a:cs typeface="Helvetica Neue"/>
              <a:sym typeface="Helvetica Neue"/>
            </a:endParaRPr>
          </a:p>
          <a:p>
            <a:pPr marL="514350" lvl="0" indent="-514350" algn="l" rtl="0">
              <a:lnSpc>
                <a:spcPct val="90000"/>
              </a:lnSpc>
              <a:spcBef>
                <a:spcPts val="1000"/>
              </a:spcBef>
              <a:spcAft>
                <a:spcPts val="0"/>
              </a:spcAft>
              <a:buClr>
                <a:schemeClr val="dk1"/>
              </a:buClr>
              <a:buSzPts val="3500"/>
              <a:buFont typeface="Helvetica Neue"/>
              <a:buAutoNum type="arabicPeriod"/>
            </a:pPr>
            <a:r>
              <a:rPr lang="en-US" sz="3500" dirty="0">
                <a:latin typeface="Avenir Book" panose="02000503020000020003" pitchFamily="2" charset="0"/>
                <a:ea typeface="Helvetica Neue"/>
                <a:cs typeface="Helvetica Neue"/>
                <a:sym typeface="Helvetica Neue"/>
              </a:rPr>
              <a:t>Learn </a:t>
            </a:r>
            <a:r>
              <a:rPr lang="en-US" sz="3500" b="1" dirty="0">
                <a:solidFill>
                  <a:srgbClr val="674EA7"/>
                </a:solidFill>
                <a:latin typeface="Avenir Book" panose="02000503020000020003" pitchFamily="2" charset="0"/>
                <a:ea typeface="Helvetica Neue"/>
                <a:cs typeface="Helvetica Neue"/>
                <a:sym typeface="Helvetica Neue"/>
              </a:rPr>
              <a:t>how to code using R</a:t>
            </a:r>
            <a:endParaRPr sz="3500" b="1" dirty="0">
              <a:solidFill>
                <a:srgbClr val="674EA7"/>
              </a:solidFill>
              <a:latin typeface="Avenir Book" panose="02000503020000020003" pitchFamily="2" charset="0"/>
              <a:ea typeface="Helvetica Neue"/>
              <a:cs typeface="Helvetica Neue"/>
              <a:sym typeface="Helvetica Neue"/>
            </a:endParaRPr>
          </a:p>
          <a:p>
            <a:pPr marL="228600" lvl="0" indent="0" algn="l" rtl="0">
              <a:lnSpc>
                <a:spcPct val="90000"/>
              </a:lnSpc>
              <a:spcBef>
                <a:spcPts val="1000"/>
              </a:spcBef>
              <a:spcAft>
                <a:spcPts val="0"/>
              </a:spcAft>
              <a:buNone/>
            </a:pPr>
            <a:endParaRPr sz="3500" dirty="0">
              <a:latin typeface="Avenir Book" panose="02000503020000020003" pitchFamily="2" charset="0"/>
              <a:ea typeface="Helvetica Neue"/>
              <a:cs typeface="Helvetica Neue"/>
              <a:sym typeface="Helvetica Neue"/>
            </a:endParaRPr>
          </a:p>
          <a:p>
            <a:pPr marL="514350" lvl="0" indent="-514350" algn="l" rtl="0">
              <a:lnSpc>
                <a:spcPct val="90000"/>
              </a:lnSpc>
              <a:spcBef>
                <a:spcPts val="1000"/>
              </a:spcBef>
              <a:spcAft>
                <a:spcPts val="0"/>
              </a:spcAft>
              <a:buClr>
                <a:schemeClr val="dk1"/>
              </a:buClr>
              <a:buSzPts val="3500"/>
              <a:buFont typeface="Helvetica Neue"/>
              <a:buAutoNum type="arabicPeriod"/>
            </a:pPr>
            <a:r>
              <a:rPr lang="en-US" sz="3500" b="1" dirty="0">
                <a:solidFill>
                  <a:srgbClr val="6AA84F"/>
                </a:solidFill>
                <a:latin typeface="Avenir Book" panose="02000503020000020003" pitchFamily="2" charset="0"/>
                <a:ea typeface="Helvetica Neue"/>
                <a:cs typeface="Helvetica Neue"/>
                <a:sym typeface="Helvetica Neue"/>
              </a:rPr>
              <a:t>Disease detective activity</a:t>
            </a:r>
            <a:endParaRPr b="1" dirty="0">
              <a:solidFill>
                <a:srgbClr val="6AA84F"/>
              </a:solidFill>
              <a:latin typeface="Avenir Book" panose="02000503020000020003" pitchFamily="2" charset="0"/>
              <a:ea typeface="Helvetica Neue"/>
              <a:cs typeface="Helvetica Neue"/>
              <a:sym typeface="Helvetica Neue"/>
            </a:endParaRPr>
          </a:p>
          <a:p>
            <a:pPr marL="685800" lvl="1" indent="-228600" algn="l" rtl="0">
              <a:lnSpc>
                <a:spcPct val="90000"/>
              </a:lnSpc>
              <a:spcBef>
                <a:spcPts val="500"/>
              </a:spcBef>
              <a:spcAft>
                <a:spcPts val="0"/>
              </a:spcAft>
              <a:buClr>
                <a:schemeClr val="dk1"/>
              </a:buClr>
              <a:buSzPts val="3000"/>
              <a:buFont typeface="Helvetica Neue"/>
              <a:buChar char="•"/>
            </a:pPr>
            <a:r>
              <a:rPr lang="en-US" sz="3000" dirty="0">
                <a:latin typeface="Avenir Book" panose="02000503020000020003" pitchFamily="2" charset="0"/>
                <a:ea typeface="Helvetica Neue"/>
                <a:cs typeface="Helvetica Neue"/>
                <a:sym typeface="Helvetica Neue"/>
              </a:rPr>
              <a:t>An outbreak has occurred at your school</a:t>
            </a:r>
            <a:endParaRPr dirty="0">
              <a:latin typeface="Avenir Book" panose="02000503020000020003" pitchFamily="2" charset="0"/>
              <a:ea typeface="Helvetica Neue"/>
              <a:cs typeface="Helvetica Neue"/>
              <a:sym typeface="Helvetica Neue"/>
            </a:endParaRPr>
          </a:p>
          <a:p>
            <a:pPr marL="685800" lvl="1" indent="-228600" algn="l" rtl="0">
              <a:lnSpc>
                <a:spcPct val="90000"/>
              </a:lnSpc>
              <a:spcBef>
                <a:spcPts val="500"/>
              </a:spcBef>
              <a:spcAft>
                <a:spcPts val="0"/>
              </a:spcAft>
              <a:buClr>
                <a:schemeClr val="dk1"/>
              </a:buClr>
              <a:buSzPts val="3000"/>
              <a:buFont typeface="Helvetica Neue"/>
              <a:buChar char="•"/>
            </a:pPr>
            <a:r>
              <a:rPr lang="en-US" sz="3000" dirty="0">
                <a:latin typeface="Avenir Book" panose="02000503020000020003" pitchFamily="2" charset="0"/>
                <a:ea typeface="Helvetica Neue"/>
                <a:cs typeface="Helvetica Neue"/>
                <a:sym typeface="Helvetica Neue"/>
              </a:rPr>
              <a:t>Use your R skills to become a disease detective and see if you can pinpoint the cause of the outbreak</a:t>
            </a:r>
            <a:endParaRPr dirty="0">
              <a:latin typeface="Avenir Book" panose="02000503020000020003" pitchFamily="2" charset="0"/>
              <a:ea typeface="Helvetica Neue"/>
              <a:cs typeface="Helvetica Neue"/>
              <a:sym typeface="Helvetica Neue"/>
            </a:endParaRPr>
          </a:p>
        </p:txBody>
      </p:sp>
      <p:pic>
        <p:nvPicPr>
          <p:cNvPr id="4" name="Picture 3" descr="Logo&#10;&#10;Description automatically generated">
            <a:extLst>
              <a:ext uri="{FF2B5EF4-FFF2-40B4-BE49-F238E27FC236}">
                <a16:creationId xmlns:a16="http://schemas.microsoft.com/office/drawing/2014/main" id="{DEE7D2FF-A098-C34D-AAE9-C5DFDF6190D1}"/>
              </a:ext>
            </a:extLst>
          </p:cNvPr>
          <p:cNvPicPr>
            <a:picLocks noChangeAspect="1"/>
          </p:cNvPicPr>
          <p:nvPr/>
        </p:nvPicPr>
        <p:blipFill>
          <a:blip r:embed="rId3"/>
          <a:stretch>
            <a:fillRect/>
          </a:stretch>
        </p:blipFill>
        <p:spPr>
          <a:xfrm>
            <a:off x="10099042" y="79833"/>
            <a:ext cx="1936660" cy="1706105"/>
          </a:xfrm>
          <a:prstGeom prst="rect">
            <a:avLst/>
          </a:prstGeom>
        </p:spPr>
      </p:pic>
    </p:spTree>
    <p:extLst>
      <p:ext uri="{BB962C8B-B14F-4D97-AF65-F5344CB8AC3E}">
        <p14:creationId xmlns:p14="http://schemas.microsoft.com/office/powerpoint/2010/main" val="3763576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g6293b3d42b_8_91"/>
          <p:cNvSpPr txBox="1">
            <a:spLocks noGrp="1"/>
          </p:cNvSpPr>
          <p:nvPr>
            <p:ph type="title"/>
          </p:nvPr>
        </p:nvSpPr>
        <p:spPr>
          <a:xfrm>
            <a:off x="832104" y="188860"/>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5000"/>
              <a:buFont typeface="Anton"/>
              <a:buNone/>
            </a:pPr>
            <a:r>
              <a:rPr lang="en-US" sz="5000">
                <a:latin typeface="Oswald Regular"/>
                <a:ea typeface="Oswald Regular"/>
                <a:cs typeface="Oswald Regular"/>
                <a:sym typeface="Oswald Regular"/>
              </a:rPr>
              <a:t>What is a disease OUTBREAK?</a:t>
            </a:r>
            <a:endParaRPr>
              <a:latin typeface="Oswald Regular"/>
              <a:ea typeface="Oswald Regular"/>
              <a:cs typeface="Oswald Regular"/>
              <a:sym typeface="Oswald Regular"/>
            </a:endParaRPr>
          </a:p>
        </p:txBody>
      </p:sp>
    </p:spTree>
    <p:extLst>
      <p:ext uri="{BB962C8B-B14F-4D97-AF65-F5344CB8AC3E}">
        <p14:creationId xmlns:p14="http://schemas.microsoft.com/office/powerpoint/2010/main" val="3062756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g6293b3d42b_8_96"/>
          <p:cNvSpPr txBox="1">
            <a:spLocks noGrp="1"/>
          </p:cNvSpPr>
          <p:nvPr>
            <p:ph type="title"/>
          </p:nvPr>
        </p:nvSpPr>
        <p:spPr>
          <a:xfrm>
            <a:off x="832104" y="188860"/>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5000"/>
              <a:buFont typeface="Anton"/>
              <a:buNone/>
            </a:pPr>
            <a:r>
              <a:rPr lang="en-US" sz="5000" dirty="0">
                <a:latin typeface="Oswald Regular"/>
                <a:ea typeface="Oswald Regular"/>
                <a:cs typeface="Oswald Regular"/>
                <a:sym typeface="Oswald Regular"/>
              </a:rPr>
              <a:t>What is a disease OUTBREAK?</a:t>
            </a:r>
            <a:endParaRPr dirty="0">
              <a:latin typeface="Oswald Regular"/>
              <a:ea typeface="Oswald Regular"/>
              <a:cs typeface="Oswald Regular"/>
              <a:sym typeface="Oswald Regular"/>
            </a:endParaRPr>
          </a:p>
        </p:txBody>
      </p:sp>
      <p:sp>
        <p:nvSpPr>
          <p:cNvPr id="342" name="Google Shape;342;g6293b3d42b_8_96"/>
          <p:cNvSpPr txBox="1">
            <a:spLocks noGrp="1"/>
          </p:cNvSpPr>
          <p:nvPr>
            <p:ph type="body" idx="1"/>
          </p:nvPr>
        </p:nvSpPr>
        <p:spPr>
          <a:xfrm>
            <a:off x="329184" y="1814406"/>
            <a:ext cx="11521500" cy="3734700"/>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0"/>
              </a:spcBef>
              <a:spcAft>
                <a:spcPts val="0"/>
              </a:spcAft>
              <a:buClr>
                <a:schemeClr val="dk1"/>
              </a:buClr>
              <a:buSzPts val="3000"/>
              <a:buNone/>
            </a:pPr>
            <a:r>
              <a:rPr lang="en-US" sz="3000" dirty="0">
                <a:latin typeface="Avenir Book" panose="02000503020000020003" pitchFamily="2" charset="0"/>
                <a:ea typeface="Helvetica Neue"/>
                <a:cs typeface="Helvetica Neue"/>
                <a:sym typeface="Helvetica Neue"/>
              </a:rPr>
              <a:t>A </a:t>
            </a:r>
            <a:r>
              <a:rPr lang="en-US" sz="3000" b="1" dirty="0">
                <a:solidFill>
                  <a:srgbClr val="E69138"/>
                </a:solidFill>
                <a:latin typeface="Avenir Book" panose="02000503020000020003" pitchFamily="2" charset="0"/>
                <a:ea typeface="Helvetica Neue"/>
                <a:cs typeface="Helvetica Neue"/>
                <a:sym typeface="Helvetica Neue"/>
              </a:rPr>
              <a:t>disease outbreak</a:t>
            </a:r>
            <a:r>
              <a:rPr lang="en-US" sz="3000" b="1" dirty="0">
                <a:latin typeface="Avenir Book" panose="02000503020000020003" pitchFamily="2" charset="0"/>
                <a:ea typeface="Helvetica Neue"/>
                <a:cs typeface="Helvetica Neue"/>
                <a:sym typeface="Helvetica Neue"/>
              </a:rPr>
              <a:t> </a:t>
            </a:r>
            <a:r>
              <a:rPr lang="en-US" sz="3000" dirty="0">
                <a:latin typeface="Avenir Book" panose="02000503020000020003" pitchFamily="2" charset="0"/>
                <a:ea typeface="Helvetica Neue"/>
                <a:cs typeface="Helvetica Neue"/>
                <a:sym typeface="Helvetica Neue"/>
              </a:rPr>
              <a:t>is the occurrence of cases of disease in </a:t>
            </a:r>
            <a:r>
              <a:rPr lang="en-US" sz="3000" b="1" dirty="0">
                <a:solidFill>
                  <a:srgbClr val="E69138"/>
                </a:solidFill>
                <a:latin typeface="Avenir Book" panose="02000503020000020003" pitchFamily="2" charset="0"/>
                <a:ea typeface="Helvetica Neue"/>
                <a:cs typeface="Helvetica Neue"/>
                <a:sym typeface="Helvetica Neue"/>
              </a:rPr>
              <a:t>excess</a:t>
            </a:r>
            <a:r>
              <a:rPr lang="en-US" sz="3000" dirty="0">
                <a:latin typeface="Avenir Book" panose="02000503020000020003" pitchFamily="2" charset="0"/>
                <a:ea typeface="Helvetica Neue"/>
                <a:cs typeface="Helvetica Neue"/>
                <a:sym typeface="Helvetica Neue"/>
              </a:rPr>
              <a:t> of what would normally be expected in a defined community, geographical area or season. </a:t>
            </a:r>
            <a:endParaRPr dirty="0">
              <a:latin typeface="Avenir Book" panose="02000503020000020003" pitchFamily="2" charset="0"/>
              <a:ea typeface="Helvetica Neue"/>
              <a:cs typeface="Helvetica Neue"/>
              <a:sym typeface="Helvetica Neue"/>
            </a:endParaRPr>
          </a:p>
          <a:p>
            <a:pPr marL="228600" lvl="0" indent="-38100" algn="just" rtl="0">
              <a:lnSpc>
                <a:spcPct val="90000"/>
              </a:lnSpc>
              <a:spcBef>
                <a:spcPts val="1000"/>
              </a:spcBef>
              <a:spcAft>
                <a:spcPts val="0"/>
              </a:spcAft>
              <a:buClr>
                <a:schemeClr val="dk1"/>
              </a:buClr>
              <a:buSzPts val="3000"/>
              <a:buNone/>
            </a:pPr>
            <a:endParaRPr sz="3000" dirty="0">
              <a:latin typeface="Avenir Book" panose="02000503020000020003" pitchFamily="2" charset="0"/>
              <a:ea typeface="Helvetica Neue"/>
              <a:cs typeface="Helvetica Neue"/>
              <a:sym typeface="Helvetica Neue"/>
            </a:endParaRPr>
          </a:p>
          <a:p>
            <a:pPr marL="0" lvl="0" indent="0" algn="just" rtl="0">
              <a:lnSpc>
                <a:spcPct val="90000"/>
              </a:lnSpc>
              <a:spcBef>
                <a:spcPts val="1000"/>
              </a:spcBef>
              <a:spcAft>
                <a:spcPts val="0"/>
              </a:spcAft>
              <a:buClr>
                <a:schemeClr val="dk1"/>
              </a:buClr>
              <a:buSzPts val="3000"/>
              <a:buNone/>
            </a:pPr>
            <a:r>
              <a:rPr lang="en-US" sz="3000" dirty="0">
                <a:latin typeface="Avenir Book" panose="02000503020000020003" pitchFamily="2" charset="0"/>
                <a:ea typeface="Helvetica Neue"/>
                <a:cs typeface="Helvetica Neue"/>
                <a:sym typeface="Helvetica Neue"/>
              </a:rPr>
              <a:t>An outbreak may occur in a restricted geographical area, or may extend over several countries. It may last for a </a:t>
            </a:r>
            <a:r>
              <a:rPr lang="en-US" sz="3000" b="1" dirty="0">
                <a:solidFill>
                  <a:srgbClr val="E69138"/>
                </a:solidFill>
                <a:latin typeface="Avenir Book" panose="02000503020000020003" pitchFamily="2" charset="0"/>
                <a:ea typeface="Helvetica Neue"/>
                <a:cs typeface="Helvetica Neue"/>
                <a:sym typeface="Helvetica Neue"/>
              </a:rPr>
              <a:t>few days or weeks</a:t>
            </a:r>
            <a:r>
              <a:rPr lang="en-US" sz="3000" dirty="0">
                <a:latin typeface="Avenir Book" panose="02000503020000020003" pitchFamily="2" charset="0"/>
                <a:ea typeface="Helvetica Neue"/>
                <a:cs typeface="Helvetica Neue"/>
                <a:sym typeface="Helvetica Neue"/>
              </a:rPr>
              <a:t>, or for </a:t>
            </a:r>
            <a:r>
              <a:rPr lang="en-US" sz="3000" b="1" dirty="0">
                <a:solidFill>
                  <a:srgbClr val="E69138"/>
                </a:solidFill>
                <a:latin typeface="Avenir Book" panose="02000503020000020003" pitchFamily="2" charset="0"/>
                <a:ea typeface="Helvetica Neue"/>
                <a:cs typeface="Helvetica Neue"/>
                <a:sym typeface="Helvetica Neue"/>
              </a:rPr>
              <a:t>several years</a:t>
            </a:r>
            <a:r>
              <a:rPr lang="en-US" sz="3000" dirty="0">
                <a:latin typeface="Avenir Book" panose="02000503020000020003" pitchFamily="2" charset="0"/>
                <a:ea typeface="Helvetica Neue"/>
                <a:cs typeface="Helvetica Neue"/>
                <a:sym typeface="Helvetica Neue"/>
              </a:rPr>
              <a:t>.</a:t>
            </a:r>
            <a:endParaRPr dirty="0">
              <a:latin typeface="Avenir Book" panose="02000503020000020003" pitchFamily="2" charset="0"/>
              <a:ea typeface="Helvetica Neue"/>
              <a:cs typeface="Helvetica Neue"/>
              <a:sym typeface="Helvetica Neue"/>
            </a:endParaRPr>
          </a:p>
          <a:p>
            <a:pPr marL="228600" lvl="0" indent="-38100" algn="just" rtl="0">
              <a:lnSpc>
                <a:spcPct val="90000"/>
              </a:lnSpc>
              <a:spcBef>
                <a:spcPts val="1000"/>
              </a:spcBef>
              <a:spcAft>
                <a:spcPts val="0"/>
              </a:spcAft>
              <a:buClr>
                <a:schemeClr val="dk1"/>
              </a:buClr>
              <a:buSzPts val="3000"/>
              <a:buNone/>
            </a:pPr>
            <a:endParaRPr sz="3000" dirty="0">
              <a:latin typeface="Avenir Book" panose="02000503020000020003" pitchFamily="2" charset="0"/>
              <a:ea typeface="Helvetica Neue"/>
              <a:cs typeface="Helvetica Neue"/>
              <a:sym typeface="Helvetica Neue"/>
            </a:endParaRPr>
          </a:p>
        </p:txBody>
      </p:sp>
      <p:pic>
        <p:nvPicPr>
          <p:cNvPr id="343" name="Google Shape;343;g6293b3d42b_8_96"/>
          <p:cNvPicPr preferRelativeResize="0"/>
          <p:nvPr/>
        </p:nvPicPr>
        <p:blipFill>
          <a:blip r:embed="rId3">
            <a:alphaModFix/>
          </a:blip>
          <a:stretch>
            <a:fillRect/>
          </a:stretch>
        </p:blipFill>
        <p:spPr>
          <a:xfrm>
            <a:off x="3841338" y="5268500"/>
            <a:ext cx="4509322" cy="1325575"/>
          </a:xfrm>
          <a:prstGeom prst="rect">
            <a:avLst/>
          </a:prstGeom>
          <a:noFill/>
          <a:ln>
            <a:noFill/>
          </a:ln>
        </p:spPr>
      </p:pic>
    </p:spTree>
    <p:extLst>
      <p:ext uri="{BB962C8B-B14F-4D97-AF65-F5344CB8AC3E}">
        <p14:creationId xmlns:p14="http://schemas.microsoft.com/office/powerpoint/2010/main" val="2012594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g6293b3d42b_8_102" descr="Magnifier Free Stock Photo - Public Domain Pictures"/>
          <p:cNvPicPr preferRelativeResize="0"/>
          <p:nvPr/>
        </p:nvPicPr>
        <p:blipFill rotWithShape="1">
          <a:blip r:embed="rId3">
            <a:alphaModFix/>
          </a:blip>
          <a:srcRect b="18722"/>
          <a:stretch/>
        </p:blipFill>
        <p:spPr>
          <a:xfrm>
            <a:off x="1992207" y="156399"/>
            <a:ext cx="1401509" cy="1170757"/>
          </a:xfrm>
          <a:prstGeom prst="rect">
            <a:avLst/>
          </a:prstGeom>
          <a:noFill/>
          <a:ln>
            <a:noFill/>
          </a:ln>
        </p:spPr>
      </p:pic>
      <p:sp>
        <p:nvSpPr>
          <p:cNvPr id="350" name="Google Shape;350;g6293b3d42b_8_102"/>
          <p:cNvSpPr txBox="1">
            <a:spLocks noGrp="1"/>
          </p:cNvSpPr>
          <p:nvPr>
            <p:ph type="title"/>
          </p:nvPr>
        </p:nvSpPr>
        <p:spPr>
          <a:xfrm>
            <a:off x="838200" y="156400"/>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6000"/>
              <a:buFont typeface="Anton"/>
              <a:buNone/>
            </a:pPr>
            <a:r>
              <a:rPr lang="en-US" sz="6000">
                <a:latin typeface="Oswald Regular"/>
                <a:ea typeface="Oswald Regular"/>
                <a:cs typeface="Oswald Regular"/>
                <a:sym typeface="Oswald Regular"/>
              </a:rPr>
              <a:t>2009: SWINE FLU</a:t>
            </a:r>
            <a:endParaRPr>
              <a:latin typeface="Oswald Regular"/>
              <a:ea typeface="Oswald Regular"/>
              <a:cs typeface="Oswald Regular"/>
              <a:sym typeface="Oswald Regular"/>
            </a:endParaRPr>
          </a:p>
        </p:txBody>
      </p:sp>
      <p:pic>
        <p:nvPicPr>
          <p:cNvPr id="351" name="Google Shape;351;g6293b3d42b_8_102"/>
          <p:cNvPicPr preferRelativeResize="0"/>
          <p:nvPr/>
        </p:nvPicPr>
        <p:blipFill rotWithShape="1">
          <a:blip r:embed="rId4">
            <a:alphaModFix/>
          </a:blip>
          <a:srcRect/>
          <a:stretch/>
        </p:blipFill>
        <p:spPr>
          <a:xfrm>
            <a:off x="120523" y="2248443"/>
            <a:ext cx="2435606" cy="3239105"/>
          </a:xfrm>
          <a:prstGeom prst="rect">
            <a:avLst/>
          </a:prstGeom>
          <a:noFill/>
          <a:ln>
            <a:noFill/>
          </a:ln>
        </p:spPr>
      </p:pic>
      <p:pic>
        <p:nvPicPr>
          <p:cNvPr id="352" name="Google Shape;352;g6293b3d42b_8_102"/>
          <p:cNvPicPr preferRelativeResize="0"/>
          <p:nvPr/>
        </p:nvPicPr>
        <p:blipFill rotWithShape="1">
          <a:blip r:embed="rId5">
            <a:alphaModFix/>
          </a:blip>
          <a:srcRect/>
          <a:stretch/>
        </p:blipFill>
        <p:spPr>
          <a:xfrm>
            <a:off x="2736214" y="2255094"/>
            <a:ext cx="2435605" cy="3124463"/>
          </a:xfrm>
          <a:prstGeom prst="rect">
            <a:avLst/>
          </a:prstGeom>
          <a:noFill/>
          <a:ln>
            <a:noFill/>
          </a:ln>
        </p:spPr>
      </p:pic>
      <p:pic>
        <p:nvPicPr>
          <p:cNvPr id="353" name="Google Shape;353;g6293b3d42b_8_102"/>
          <p:cNvPicPr preferRelativeResize="0"/>
          <p:nvPr/>
        </p:nvPicPr>
        <p:blipFill rotWithShape="1">
          <a:blip r:embed="rId6">
            <a:alphaModFix/>
          </a:blip>
          <a:srcRect r="14521"/>
          <a:stretch/>
        </p:blipFill>
        <p:spPr>
          <a:xfrm>
            <a:off x="5186107" y="2255095"/>
            <a:ext cx="3220596" cy="3124462"/>
          </a:xfrm>
          <a:prstGeom prst="rect">
            <a:avLst/>
          </a:prstGeom>
          <a:noFill/>
          <a:ln>
            <a:noFill/>
          </a:ln>
        </p:spPr>
      </p:pic>
      <p:pic>
        <p:nvPicPr>
          <p:cNvPr id="354" name="Google Shape;354;g6293b3d42b_8_102"/>
          <p:cNvPicPr preferRelativeResize="0"/>
          <p:nvPr/>
        </p:nvPicPr>
        <p:blipFill rotWithShape="1">
          <a:blip r:embed="rId7">
            <a:alphaModFix/>
          </a:blip>
          <a:srcRect/>
          <a:stretch/>
        </p:blipFill>
        <p:spPr>
          <a:xfrm>
            <a:off x="8477158" y="2346309"/>
            <a:ext cx="3537169" cy="3325829"/>
          </a:xfrm>
          <a:prstGeom prst="rect">
            <a:avLst/>
          </a:prstGeom>
          <a:noFill/>
          <a:ln>
            <a:noFill/>
          </a:ln>
        </p:spPr>
      </p:pic>
    </p:spTree>
    <p:extLst>
      <p:ext uri="{BB962C8B-B14F-4D97-AF65-F5344CB8AC3E}">
        <p14:creationId xmlns:p14="http://schemas.microsoft.com/office/powerpoint/2010/main" val="2118538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Google Shape;360;g6293b3d42b_8_112" descr="Magnifier Free Stock Photo - Public Domain Pictures"/>
          <p:cNvPicPr preferRelativeResize="0"/>
          <p:nvPr/>
        </p:nvPicPr>
        <p:blipFill rotWithShape="1">
          <a:blip r:embed="rId3">
            <a:alphaModFix/>
          </a:blip>
          <a:srcRect b="18722"/>
          <a:stretch/>
        </p:blipFill>
        <p:spPr>
          <a:xfrm>
            <a:off x="2738037" y="61590"/>
            <a:ext cx="1401509" cy="1170757"/>
          </a:xfrm>
          <a:prstGeom prst="rect">
            <a:avLst/>
          </a:prstGeom>
          <a:noFill/>
          <a:ln>
            <a:noFill/>
          </a:ln>
        </p:spPr>
      </p:pic>
      <p:sp>
        <p:nvSpPr>
          <p:cNvPr id="361" name="Google Shape;361;g6293b3d42b_8_112"/>
          <p:cNvSpPr txBox="1">
            <a:spLocks noGrp="1"/>
          </p:cNvSpPr>
          <p:nvPr>
            <p:ph type="title"/>
          </p:nvPr>
        </p:nvSpPr>
        <p:spPr>
          <a:xfrm>
            <a:off x="838200" y="60325"/>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6000"/>
              <a:buFont typeface="Anton"/>
              <a:buNone/>
            </a:pPr>
            <a:r>
              <a:rPr lang="en-US" sz="6000">
                <a:latin typeface="Oswald Regular"/>
                <a:ea typeface="Oswald Regular"/>
                <a:cs typeface="Oswald Regular"/>
                <a:sym typeface="Oswald Regular"/>
              </a:rPr>
              <a:t>2014: EBOLA</a:t>
            </a:r>
            <a:endParaRPr>
              <a:latin typeface="Oswald Regular"/>
              <a:ea typeface="Oswald Regular"/>
              <a:cs typeface="Oswald Regular"/>
              <a:sym typeface="Oswald Regular"/>
            </a:endParaRPr>
          </a:p>
        </p:txBody>
      </p:sp>
      <p:pic>
        <p:nvPicPr>
          <p:cNvPr id="362" name="Google Shape;362;g6293b3d42b_8_112"/>
          <p:cNvPicPr preferRelativeResize="0"/>
          <p:nvPr/>
        </p:nvPicPr>
        <p:blipFill rotWithShape="1">
          <a:blip r:embed="rId4">
            <a:alphaModFix/>
          </a:blip>
          <a:srcRect/>
          <a:stretch/>
        </p:blipFill>
        <p:spPr>
          <a:xfrm>
            <a:off x="5549106" y="1690688"/>
            <a:ext cx="2998788" cy="3916784"/>
          </a:xfrm>
          <a:prstGeom prst="rect">
            <a:avLst/>
          </a:prstGeom>
          <a:noFill/>
          <a:ln>
            <a:noFill/>
          </a:ln>
        </p:spPr>
      </p:pic>
      <p:pic>
        <p:nvPicPr>
          <p:cNvPr id="363" name="Google Shape;363;g6293b3d42b_8_112"/>
          <p:cNvPicPr preferRelativeResize="0"/>
          <p:nvPr/>
        </p:nvPicPr>
        <p:blipFill rotWithShape="1">
          <a:blip r:embed="rId5">
            <a:alphaModFix/>
          </a:blip>
          <a:srcRect/>
          <a:stretch/>
        </p:blipFill>
        <p:spPr>
          <a:xfrm>
            <a:off x="251093" y="2309811"/>
            <a:ext cx="5085670" cy="2847975"/>
          </a:xfrm>
          <a:prstGeom prst="rect">
            <a:avLst/>
          </a:prstGeom>
          <a:noFill/>
          <a:ln>
            <a:noFill/>
          </a:ln>
        </p:spPr>
      </p:pic>
      <p:pic>
        <p:nvPicPr>
          <p:cNvPr id="364" name="Google Shape;364;g6293b3d42b_8_112"/>
          <p:cNvPicPr preferRelativeResize="0"/>
          <p:nvPr/>
        </p:nvPicPr>
        <p:blipFill rotWithShape="1">
          <a:blip r:embed="rId6">
            <a:alphaModFix/>
          </a:blip>
          <a:srcRect/>
          <a:stretch/>
        </p:blipFill>
        <p:spPr>
          <a:xfrm>
            <a:off x="8793192" y="1619248"/>
            <a:ext cx="3230880" cy="4038600"/>
          </a:xfrm>
          <a:prstGeom prst="rect">
            <a:avLst/>
          </a:prstGeom>
          <a:noFill/>
          <a:ln>
            <a:noFill/>
          </a:ln>
        </p:spPr>
      </p:pic>
    </p:spTree>
    <p:extLst>
      <p:ext uri="{BB962C8B-B14F-4D97-AF65-F5344CB8AC3E}">
        <p14:creationId xmlns:p14="http://schemas.microsoft.com/office/powerpoint/2010/main" val="2000168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Google Shape;360;g6293b3d42b_8_112" descr="Magnifier Free Stock Photo - Public Domain Pictures"/>
          <p:cNvPicPr preferRelativeResize="0"/>
          <p:nvPr/>
        </p:nvPicPr>
        <p:blipFill rotWithShape="1">
          <a:blip r:embed="rId3">
            <a:alphaModFix/>
          </a:blip>
          <a:srcRect b="18722"/>
          <a:stretch/>
        </p:blipFill>
        <p:spPr>
          <a:xfrm>
            <a:off x="2360847" y="137796"/>
            <a:ext cx="1401509" cy="1170757"/>
          </a:xfrm>
          <a:prstGeom prst="rect">
            <a:avLst/>
          </a:prstGeom>
          <a:noFill/>
          <a:ln>
            <a:noFill/>
          </a:ln>
        </p:spPr>
      </p:pic>
      <p:sp>
        <p:nvSpPr>
          <p:cNvPr id="361" name="Google Shape;361;g6293b3d42b_8_112"/>
          <p:cNvSpPr txBox="1">
            <a:spLocks noGrp="1"/>
          </p:cNvSpPr>
          <p:nvPr>
            <p:ph type="title"/>
          </p:nvPr>
        </p:nvSpPr>
        <p:spPr>
          <a:xfrm>
            <a:off x="838200" y="60325"/>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6000"/>
              <a:buFont typeface="Anton"/>
              <a:buNone/>
            </a:pPr>
            <a:r>
              <a:rPr lang="en-US" sz="6000" dirty="0">
                <a:latin typeface="Oswald Regular"/>
                <a:ea typeface="Oswald Regular"/>
                <a:cs typeface="Oswald Regular"/>
                <a:sym typeface="Oswald Regular"/>
              </a:rPr>
              <a:t>2020: COVID-19</a:t>
            </a:r>
            <a:endParaRPr dirty="0">
              <a:latin typeface="Oswald Regular"/>
              <a:ea typeface="Oswald Regular"/>
              <a:cs typeface="Oswald Regular"/>
              <a:sym typeface="Oswald Regular"/>
            </a:endParaRPr>
          </a:p>
        </p:txBody>
      </p:sp>
      <p:pic>
        <p:nvPicPr>
          <p:cNvPr id="5" name="Picture 4" descr="Chart, line chart&#10;&#10;Description automatically generated">
            <a:extLst>
              <a:ext uri="{FF2B5EF4-FFF2-40B4-BE49-F238E27FC236}">
                <a16:creationId xmlns:a16="http://schemas.microsoft.com/office/drawing/2014/main" id="{39979B57-DD95-8746-8132-9DFFE543BADF}"/>
              </a:ext>
            </a:extLst>
          </p:cNvPr>
          <p:cNvPicPr>
            <a:picLocks noChangeAspect="1"/>
          </p:cNvPicPr>
          <p:nvPr/>
        </p:nvPicPr>
        <p:blipFill>
          <a:blip r:embed="rId4"/>
          <a:stretch>
            <a:fillRect/>
          </a:stretch>
        </p:blipFill>
        <p:spPr>
          <a:xfrm>
            <a:off x="5463539" y="1977390"/>
            <a:ext cx="6730367" cy="4157342"/>
          </a:xfrm>
          <a:prstGeom prst="rect">
            <a:avLst/>
          </a:prstGeom>
        </p:spPr>
      </p:pic>
      <p:pic>
        <p:nvPicPr>
          <p:cNvPr id="3" name="Picture 2" descr="Graphical user interface, text&#10;&#10;Description automatically generated">
            <a:extLst>
              <a:ext uri="{FF2B5EF4-FFF2-40B4-BE49-F238E27FC236}">
                <a16:creationId xmlns:a16="http://schemas.microsoft.com/office/drawing/2014/main" id="{7A838364-4308-1041-91D3-1D4761B7E6D5}"/>
              </a:ext>
            </a:extLst>
          </p:cNvPr>
          <p:cNvPicPr>
            <a:picLocks noChangeAspect="1"/>
          </p:cNvPicPr>
          <p:nvPr/>
        </p:nvPicPr>
        <p:blipFill>
          <a:blip r:embed="rId5"/>
          <a:stretch>
            <a:fillRect/>
          </a:stretch>
        </p:blipFill>
        <p:spPr>
          <a:xfrm>
            <a:off x="315430" y="1308552"/>
            <a:ext cx="4977866" cy="1937567"/>
          </a:xfrm>
          <a:prstGeom prst="rect">
            <a:avLst/>
          </a:prstGeom>
        </p:spPr>
      </p:pic>
      <p:pic>
        <p:nvPicPr>
          <p:cNvPr id="4" name="Picture 3">
            <a:extLst>
              <a:ext uri="{FF2B5EF4-FFF2-40B4-BE49-F238E27FC236}">
                <a16:creationId xmlns:a16="http://schemas.microsoft.com/office/drawing/2014/main" id="{3B9F7C73-98A6-274B-AA93-60DCC97CFD03}"/>
              </a:ext>
            </a:extLst>
          </p:cNvPr>
          <p:cNvPicPr>
            <a:picLocks noChangeAspect="1"/>
          </p:cNvPicPr>
          <p:nvPr/>
        </p:nvPicPr>
        <p:blipFill>
          <a:blip r:embed="rId6"/>
          <a:stretch>
            <a:fillRect/>
          </a:stretch>
        </p:blipFill>
        <p:spPr>
          <a:xfrm>
            <a:off x="315430" y="3429000"/>
            <a:ext cx="2463800" cy="3289300"/>
          </a:xfrm>
          <a:prstGeom prst="rect">
            <a:avLst/>
          </a:prstGeom>
        </p:spPr>
      </p:pic>
      <p:pic>
        <p:nvPicPr>
          <p:cNvPr id="6" name="Picture 5">
            <a:extLst>
              <a:ext uri="{FF2B5EF4-FFF2-40B4-BE49-F238E27FC236}">
                <a16:creationId xmlns:a16="http://schemas.microsoft.com/office/drawing/2014/main" id="{6F2F20FE-6806-A64C-BE87-B77563B01DEB}"/>
              </a:ext>
            </a:extLst>
          </p:cNvPr>
          <p:cNvPicPr>
            <a:picLocks noChangeAspect="1"/>
          </p:cNvPicPr>
          <p:nvPr/>
        </p:nvPicPr>
        <p:blipFill>
          <a:blip r:embed="rId7"/>
          <a:stretch>
            <a:fillRect/>
          </a:stretch>
        </p:blipFill>
        <p:spPr>
          <a:xfrm>
            <a:off x="2889485" y="3429000"/>
            <a:ext cx="2463800" cy="3289300"/>
          </a:xfrm>
          <a:prstGeom prst="rect">
            <a:avLst/>
          </a:prstGeom>
        </p:spPr>
      </p:pic>
    </p:spTree>
    <p:extLst>
      <p:ext uri="{BB962C8B-B14F-4D97-AF65-F5344CB8AC3E}">
        <p14:creationId xmlns:p14="http://schemas.microsoft.com/office/powerpoint/2010/main" val="265095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82" name="Google Shape;382;g6293b3d42b_8_127"/>
          <p:cNvSpPr txBox="1">
            <a:spLocks noGrp="1"/>
          </p:cNvSpPr>
          <p:nvPr>
            <p:ph type="title"/>
          </p:nvPr>
        </p:nvSpPr>
        <p:spPr>
          <a:xfrm>
            <a:off x="971700" y="107641"/>
            <a:ext cx="112203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500"/>
              <a:buFont typeface="Anton"/>
              <a:buNone/>
            </a:pPr>
            <a:r>
              <a:rPr lang="en-US" sz="4500" dirty="0">
                <a:latin typeface="Oswald Regular"/>
                <a:ea typeface="Oswald Regular"/>
                <a:cs typeface="Oswald Regular"/>
                <a:sym typeface="Oswald Regular"/>
              </a:rPr>
              <a:t>What do REAL-LIFE DISEASE DETECTIVES</a:t>
            </a:r>
            <a:r>
              <a:rPr lang="en-US" sz="3959" dirty="0">
                <a:latin typeface="Oswald Regular"/>
                <a:ea typeface="Oswald Regular"/>
                <a:cs typeface="Oswald Regular"/>
                <a:sym typeface="Oswald Regular"/>
              </a:rPr>
              <a:t> do?</a:t>
            </a:r>
            <a:endParaRPr dirty="0">
              <a:latin typeface="Oswald Regular"/>
              <a:ea typeface="Oswald Regular"/>
              <a:cs typeface="Oswald Regular"/>
              <a:sym typeface="Oswald Regular"/>
            </a:endParaRPr>
          </a:p>
        </p:txBody>
      </p:sp>
      <p:pic>
        <p:nvPicPr>
          <p:cNvPr id="383" name="Google Shape;383;g6293b3d42b_8_127" descr="Magnifier Free Stock Photo - Public Domain Pictures"/>
          <p:cNvPicPr preferRelativeResize="0"/>
          <p:nvPr/>
        </p:nvPicPr>
        <p:blipFill rotWithShape="1">
          <a:blip r:embed="rId3">
            <a:alphaModFix/>
          </a:blip>
          <a:srcRect b="18719"/>
          <a:stretch/>
        </p:blipFill>
        <p:spPr>
          <a:xfrm>
            <a:off x="0" y="92379"/>
            <a:ext cx="1401509" cy="1170757"/>
          </a:xfrm>
          <a:prstGeom prst="rect">
            <a:avLst/>
          </a:prstGeom>
          <a:noFill/>
          <a:ln>
            <a:noFill/>
          </a:ln>
        </p:spPr>
      </p:pic>
    </p:spTree>
    <p:extLst>
      <p:ext uri="{BB962C8B-B14F-4D97-AF65-F5344CB8AC3E}">
        <p14:creationId xmlns:p14="http://schemas.microsoft.com/office/powerpoint/2010/main" val="559599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g6293b3d42b_8_127"/>
          <p:cNvSpPr/>
          <p:nvPr/>
        </p:nvSpPr>
        <p:spPr>
          <a:xfrm>
            <a:off x="3667125" y="1490696"/>
            <a:ext cx="4857750" cy="1185863"/>
          </a:xfrm>
          <a:prstGeom prst="roundRect">
            <a:avLst>
              <a:gd name="adj" fmla="val 16667"/>
            </a:avLst>
          </a:prstGeom>
          <a:solidFill>
            <a:srgbClr val="B2A0C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000" b="1" i="0" u="none" strike="noStrike" cap="none">
                <a:solidFill>
                  <a:schemeClr val="lt1"/>
                </a:solidFill>
                <a:latin typeface="Avenir"/>
                <a:ea typeface="Avenir"/>
                <a:cs typeface="Avenir"/>
                <a:sym typeface="Avenir"/>
              </a:rPr>
              <a:t>LOOK FOR PATTERNS!</a:t>
            </a:r>
            <a:endParaRPr/>
          </a:p>
        </p:txBody>
      </p:sp>
      <p:sp>
        <p:nvSpPr>
          <p:cNvPr id="378" name="Google Shape;378;g6293b3d42b_8_127"/>
          <p:cNvSpPr/>
          <p:nvPr/>
        </p:nvSpPr>
        <p:spPr>
          <a:xfrm>
            <a:off x="3917156" y="3107977"/>
            <a:ext cx="4857600" cy="14772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3000"/>
              <a:buFont typeface="Arial"/>
              <a:buChar char="•"/>
            </a:pPr>
            <a:r>
              <a:rPr lang="en-US" sz="3000" b="0" i="0" u="none" strike="noStrike" cap="none">
                <a:solidFill>
                  <a:schemeClr val="dk1"/>
                </a:solidFill>
                <a:latin typeface="Avenir"/>
                <a:ea typeface="Avenir"/>
                <a:cs typeface="Avenir"/>
                <a:sym typeface="Avenir"/>
              </a:rPr>
              <a:t>What is the problem?</a:t>
            </a:r>
            <a:endParaRPr/>
          </a:p>
          <a:p>
            <a:pPr marL="342900" marR="0" lvl="0" indent="-342900" algn="l" rtl="0">
              <a:spcBef>
                <a:spcPts val="0"/>
              </a:spcBef>
              <a:spcAft>
                <a:spcPts val="0"/>
              </a:spcAft>
              <a:buClr>
                <a:schemeClr val="dk1"/>
              </a:buClr>
              <a:buSzPts val="3000"/>
              <a:buFont typeface="Arial"/>
              <a:buChar char="•"/>
            </a:pPr>
            <a:r>
              <a:rPr lang="en-US" sz="3000" b="0" i="0" u="none" strike="noStrike" cap="none">
                <a:solidFill>
                  <a:schemeClr val="dk1"/>
                </a:solidFill>
                <a:latin typeface="Avenir"/>
                <a:ea typeface="Avenir"/>
                <a:cs typeface="Avenir"/>
                <a:sym typeface="Avenir"/>
              </a:rPr>
              <a:t>What is the cause?</a:t>
            </a:r>
            <a:endParaRPr/>
          </a:p>
          <a:p>
            <a:pPr marL="342900" marR="0" lvl="0" indent="-342900" algn="l" rtl="0">
              <a:spcBef>
                <a:spcPts val="0"/>
              </a:spcBef>
              <a:spcAft>
                <a:spcPts val="0"/>
              </a:spcAft>
              <a:buClr>
                <a:schemeClr val="dk1"/>
              </a:buClr>
              <a:buSzPts val="3000"/>
              <a:buFont typeface="Arial"/>
              <a:buChar char="•"/>
            </a:pPr>
            <a:r>
              <a:rPr lang="en-US" sz="3000" b="0" i="0" u="none" strike="noStrike" cap="none">
                <a:solidFill>
                  <a:schemeClr val="dk1"/>
                </a:solidFill>
                <a:latin typeface="Avenir"/>
                <a:ea typeface="Avenir"/>
                <a:cs typeface="Avenir"/>
                <a:sym typeface="Avenir"/>
              </a:rPr>
              <a:t>What we can we do about it?</a:t>
            </a:r>
            <a:endParaRPr/>
          </a:p>
        </p:txBody>
      </p:sp>
      <p:sp>
        <p:nvSpPr>
          <p:cNvPr id="379" name="Google Shape;379;g6293b3d42b_8_127"/>
          <p:cNvSpPr/>
          <p:nvPr/>
        </p:nvSpPr>
        <p:spPr>
          <a:xfrm>
            <a:off x="3667125" y="5329985"/>
            <a:ext cx="4857900" cy="1185900"/>
          </a:xfrm>
          <a:prstGeom prst="roundRect">
            <a:avLst>
              <a:gd name="adj" fmla="val 16667"/>
            </a:avLst>
          </a:prstGeom>
          <a:solidFill>
            <a:srgbClr val="B2A0C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000" b="1" i="0" u="none" strike="noStrike" cap="none">
                <a:solidFill>
                  <a:schemeClr val="lt1"/>
                </a:solidFill>
                <a:latin typeface="Avenir"/>
                <a:ea typeface="Avenir"/>
                <a:cs typeface="Avenir"/>
                <a:sym typeface="Avenir"/>
              </a:rPr>
              <a:t>PUT IT ALL TOGETHER!</a:t>
            </a:r>
            <a:endParaRPr/>
          </a:p>
        </p:txBody>
      </p:sp>
      <p:sp>
        <p:nvSpPr>
          <p:cNvPr id="380" name="Google Shape;380;g6293b3d42b_8_127"/>
          <p:cNvSpPr/>
          <p:nvPr/>
        </p:nvSpPr>
        <p:spPr>
          <a:xfrm>
            <a:off x="5845969" y="2791269"/>
            <a:ext cx="500062" cy="314966"/>
          </a:xfrm>
          <a:prstGeom prst="downArrow">
            <a:avLst>
              <a:gd name="adj1" fmla="val 50000"/>
              <a:gd name="adj2" fmla="val 50000"/>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1" name="Google Shape;381;g6293b3d42b_8_127"/>
          <p:cNvSpPr/>
          <p:nvPr/>
        </p:nvSpPr>
        <p:spPr>
          <a:xfrm>
            <a:off x="5845969" y="5013277"/>
            <a:ext cx="500100" cy="315000"/>
          </a:xfrm>
          <a:prstGeom prst="downArrow">
            <a:avLst>
              <a:gd name="adj1" fmla="val 50000"/>
              <a:gd name="adj2" fmla="val 50000"/>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2" name="Google Shape;382;g6293b3d42b_8_127"/>
          <p:cNvSpPr txBox="1">
            <a:spLocks noGrp="1"/>
          </p:cNvSpPr>
          <p:nvPr>
            <p:ph type="title"/>
          </p:nvPr>
        </p:nvSpPr>
        <p:spPr>
          <a:xfrm>
            <a:off x="971700" y="107641"/>
            <a:ext cx="112203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500"/>
              <a:buFont typeface="Anton"/>
              <a:buNone/>
            </a:pPr>
            <a:r>
              <a:rPr lang="en-US" sz="4500" dirty="0">
                <a:latin typeface="Oswald Regular"/>
                <a:ea typeface="Oswald Regular"/>
                <a:cs typeface="Oswald Regular"/>
                <a:sym typeface="Oswald Regular"/>
              </a:rPr>
              <a:t>What do REAL-LIFE DISEASE DETECTIVES</a:t>
            </a:r>
            <a:r>
              <a:rPr lang="en-US" sz="3959" dirty="0">
                <a:latin typeface="Oswald Regular"/>
                <a:ea typeface="Oswald Regular"/>
                <a:cs typeface="Oswald Regular"/>
                <a:sym typeface="Oswald Regular"/>
              </a:rPr>
              <a:t> do?</a:t>
            </a:r>
            <a:endParaRPr dirty="0">
              <a:latin typeface="Oswald Regular"/>
              <a:ea typeface="Oswald Regular"/>
              <a:cs typeface="Oswald Regular"/>
              <a:sym typeface="Oswald Regular"/>
            </a:endParaRPr>
          </a:p>
        </p:txBody>
      </p:sp>
      <p:pic>
        <p:nvPicPr>
          <p:cNvPr id="383" name="Google Shape;383;g6293b3d42b_8_127" descr="Magnifier Free Stock Photo - Public Domain Pictures"/>
          <p:cNvPicPr preferRelativeResize="0"/>
          <p:nvPr/>
        </p:nvPicPr>
        <p:blipFill rotWithShape="1">
          <a:blip r:embed="rId3">
            <a:alphaModFix/>
          </a:blip>
          <a:srcRect b="18719"/>
          <a:stretch/>
        </p:blipFill>
        <p:spPr>
          <a:xfrm>
            <a:off x="0" y="92379"/>
            <a:ext cx="1401509" cy="1170757"/>
          </a:xfrm>
          <a:prstGeom prst="rect">
            <a:avLst/>
          </a:prstGeom>
          <a:noFill/>
          <a:ln>
            <a:noFill/>
          </a:ln>
        </p:spPr>
      </p:pic>
    </p:spTree>
    <p:extLst>
      <p:ext uri="{BB962C8B-B14F-4D97-AF65-F5344CB8AC3E}">
        <p14:creationId xmlns:p14="http://schemas.microsoft.com/office/powerpoint/2010/main" val="2258544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g6293b3d42b_8_138"/>
          <p:cNvPicPr preferRelativeResize="0"/>
          <p:nvPr/>
        </p:nvPicPr>
        <p:blipFill>
          <a:blip r:embed="rId3">
            <a:alphaModFix/>
          </a:blip>
          <a:stretch>
            <a:fillRect/>
          </a:stretch>
        </p:blipFill>
        <p:spPr>
          <a:xfrm>
            <a:off x="2757450" y="1492950"/>
            <a:ext cx="7191625" cy="3421950"/>
          </a:xfrm>
          <a:prstGeom prst="rect">
            <a:avLst/>
          </a:prstGeom>
          <a:noFill/>
          <a:ln>
            <a:noFill/>
          </a:ln>
        </p:spPr>
      </p:pic>
      <p:sp>
        <p:nvSpPr>
          <p:cNvPr id="390" name="Google Shape;390;g6293b3d42b_8_138"/>
          <p:cNvSpPr txBox="1">
            <a:spLocks noGrp="1"/>
          </p:cNvSpPr>
          <p:nvPr>
            <p:ph type="title"/>
          </p:nvPr>
        </p:nvSpPr>
        <p:spPr>
          <a:xfrm>
            <a:off x="873790" y="92379"/>
            <a:ext cx="112203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500"/>
              <a:buFont typeface="Anton"/>
              <a:buNone/>
            </a:pPr>
            <a:r>
              <a:rPr lang="en-US" sz="4500">
                <a:latin typeface="Oswald Regular"/>
                <a:ea typeface="Oswald Regular"/>
                <a:cs typeface="Oswald Regular"/>
                <a:sym typeface="Oswald Regular"/>
              </a:rPr>
              <a:t>What do REAL-LIFE DISEASE DETECTIVES</a:t>
            </a:r>
            <a:r>
              <a:rPr lang="en-US" sz="3959">
                <a:latin typeface="Oswald Regular"/>
                <a:ea typeface="Oswald Regular"/>
                <a:cs typeface="Oswald Regular"/>
                <a:sym typeface="Oswald Regular"/>
              </a:rPr>
              <a:t> do?</a:t>
            </a:r>
            <a:endParaRPr>
              <a:latin typeface="Oswald Regular"/>
              <a:ea typeface="Oswald Regular"/>
              <a:cs typeface="Oswald Regular"/>
              <a:sym typeface="Oswald Regular"/>
            </a:endParaRPr>
          </a:p>
        </p:txBody>
      </p:sp>
      <p:pic>
        <p:nvPicPr>
          <p:cNvPr id="391" name="Google Shape;391;g6293b3d42b_8_138" descr="Magnifier Free Stock Photo - Public Domain Pictures"/>
          <p:cNvPicPr preferRelativeResize="0"/>
          <p:nvPr/>
        </p:nvPicPr>
        <p:blipFill rotWithShape="1">
          <a:blip r:embed="rId4">
            <a:alphaModFix/>
          </a:blip>
          <a:srcRect b="18719"/>
          <a:stretch/>
        </p:blipFill>
        <p:spPr>
          <a:xfrm>
            <a:off x="0" y="92379"/>
            <a:ext cx="1401509" cy="1170757"/>
          </a:xfrm>
          <a:prstGeom prst="rect">
            <a:avLst/>
          </a:prstGeom>
          <a:noFill/>
          <a:ln>
            <a:noFill/>
          </a:ln>
        </p:spPr>
      </p:pic>
      <p:sp>
        <p:nvSpPr>
          <p:cNvPr id="392" name="Google Shape;392;g6293b3d42b_8_138"/>
          <p:cNvSpPr txBox="1"/>
          <p:nvPr/>
        </p:nvSpPr>
        <p:spPr>
          <a:xfrm>
            <a:off x="470950" y="5143500"/>
            <a:ext cx="11220300" cy="91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r>
              <a:rPr lang="en-US" sz="2600">
                <a:solidFill>
                  <a:schemeClr val="dk1"/>
                </a:solidFill>
                <a:latin typeface="Calibri"/>
                <a:ea typeface="Calibri"/>
                <a:cs typeface="Calibri"/>
                <a:sym typeface="Calibri"/>
              </a:rPr>
              <a:t>An </a:t>
            </a:r>
            <a:r>
              <a:rPr lang="en-US" sz="2600" b="1">
                <a:solidFill>
                  <a:srgbClr val="E69138"/>
                </a:solidFill>
                <a:latin typeface="Calibri"/>
                <a:ea typeface="Calibri"/>
                <a:cs typeface="Calibri"/>
                <a:sym typeface="Calibri"/>
              </a:rPr>
              <a:t>epidemiologist</a:t>
            </a:r>
            <a:r>
              <a:rPr lang="en-US" sz="2600">
                <a:solidFill>
                  <a:schemeClr val="dk1"/>
                </a:solidFill>
                <a:latin typeface="Calibri"/>
                <a:ea typeface="Calibri"/>
                <a:cs typeface="Calibri"/>
                <a:sym typeface="Calibri"/>
              </a:rPr>
              <a:t> is a scientist who </a:t>
            </a:r>
            <a:r>
              <a:rPr lang="en-US" sz="2600" b="1">
                <a:solidFill>
                  <a:srgbClr val="E69138"/>
                </a:solidFill>
                <a:latin typeface="Calibri"/>
                <a:ea typeface="Calibri"/>
                <a:cs typeface="Calibri"/>
                <a:sym typeface="Calibri"/>
              </a:rPr>
              <a:t>investigates the factors that cause disease</a:t>
            </a:r>
            <a:r>
              <a:rPr lang="en-US" sz="2600">
                <a:solidFill>
                  <a:schemeClr val="dk1"/>
                </a:solidFill>
                <a:latin typeface="Calibri"/>
                <a:ea typeface="Calibri"/>
                <a:cs typeface="Calibri"/>
                <a:sym typeface="Calibri"/>
              </a:rPr>
              <a:t>, determine </a:t>
            </a:r>
            <a:r>
              <a:rPr lang="en-US" sz="2600" b="1">
                <a:solidFill>
                  <a:srgbClr val="E69138"/>
                </a:solidFill>
                <a:latin typeface="Calibri"/>
                <a:ea typeface="Calibri"/>
                <a:cs typeface="Calibri"/>
                <a:sym typeface="Calibri"/>
              </a:rPr>
              <a:t>how it is spread</a:t>
            </a:r>
            <a:r>
              <a:rPr lang="en-US" sz="2600">
                <a:solidFill>
                  <a:schemeClr val="dk1"/>
                </a:solidFill>
                <a:latin typeface="Calibri"/>
                <a:ea typeface="Calibri"/>
                <a:cs typeface="Calibri"/>
                <a:sym typeface="Calibri"/>
              </a:rPr>
              <a:t>, </a:t>
            </a:r>
            <a:r>
              <a:rPr lang="en-US" sz="2600" b="1">
                <a:solidFill>
                  <a:srgbClr val="E69138"/>
                </a:solidFill>
                <a:latin typeface="Calibri"/>
                <a:ea typeface="Calibri"/>
                <a:cs typeface="Calibri"/>
                <a:sym typeface="Calibri"/>
              </a:rPr>
              <a:t>who gets infected</a:t>
            </a:r>
            <a:r>
              <a:rPr lang="en-US" sz="2600">
                <a:solidFill>
                  <a:schemeClr val="dk1"/>
                </a:solidFill>
                <a:latin typeface="Calibri"/>
                <a:ea typeface="Calibri"/>
                <a:cs typeface="Calibri"/>
                <a:sym typeface="Calibri"/>
              </a:rPr>
              <a:t> and the </a:t>
            </a:r>
            <a:r>
              <a:rPr lang="en-US" sz="2600" b="1">
                <a:solidFill>
                  <a:srgbClr val="E69138"/>
                </a:solidFill>
                <a:latin typeface="Calibri"/>
                <a:ea typeface="Calibri"/>
                <a:cs typeface="Calibri"/>
                <a:sym typeface="Calibri"/>
              </a:rPr>
              <a:t>results of the infection</a:t>
            </a:r>
            <a:r>
              <a:rPr lang="en-US" sz="2600">
                <a:solidFill>
                  <a:schemeClr val="dk1"/>
                </a:solidFill>
                <a:latin typeface="Calibri"/>
                <a:ea typeface="Calibri"/>
                <a:cs typeface="Calibri"/>
                <a:sym typeface="Calibri"/>
              </a:rPr>
              <a:t>.</a:t>
            </a:r>
            <a:endParaRPr sz="2600">
              <a:solidFill>
                <a:schemeClr val="dk1"/>
              </a:solidFill>
            </a:endParaRPr>
          </a:p>
          <a:p>
            <a:pPr marL="0" lvl="0" indent="0" algn="l" rtl="0">
              <a:spcBef>
                <a:spcPts val="0"/>
              </a:spcBef>
              <a:spcAft>
                <a:spcPts val="0"/>
              </a:spcAft>
              <a:buNone/>
            </a:pPr>
            <a:endParaRPr sz="2600">
              <a:latin typeface="Calibri"/>
              <a:ea typeface="Calibri"/>
              <a:cs typeface="Calibri"/>
              <a:sym typeface="Calibri"/>
            </a:endParaRPr>
          </a:p>
        </p:txBody>
      </p:sp>
    </p:spTree>
    <p:extLst>
      <p:ext uri="{BB962C8B-B14F-4D97-AF65-F5344CB8AC3E}">
        <p14:creationId xmlns:p14="http://schemas.microsoft.com/office/powerpoint/2010/main" val="4027735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g6293b3d42b_1_12"/>
          <p:cNvSpPr txBox="1">
            <a:spLocks noGrp="1"/>
          </p:cNvSpPr>
          <p:nvPr>
            <p:ph type="ctrTitle"/>
          </p:nvPr>
        </p:nvSpPr>
        <p:spPr>
          <a:xfrm>
            <a:off x="3187733" y="79833"/>
            <a:ext cx="4884300" cy="15465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181818"/>
              </a:buClr>
              <a:buFont typeface="Helvetica Neue"/>
              <a:buNone/>
            </a:pPr>
            <a:r>
              <a:rPr lang="en-US" sz="12800" b="1" i="0" u="none" strike="noStrike" cap="none" dirty="0">
                <a:solidFill>
                  <a:srgbClr val="88398A"/>
                </a:solidFill>
                <a:latin typeface="Avenir Book" panose="02000503020000020003" pitchFamily="2" charset="0"/>
                <a:ea typeface="Helvetica Neue"/>
                <a:cs typeface="Helvetica Neue"/>
                <a:sym typeface="Helvetica Neue"/>
              </a:rPr>
              <a:t>Hello!</a:t>
            </a:r>
            <a:endParaRPr dirty="0">
              <a:latin typeface="Avenir Book" panose="02000503020000020003" pitchFamily="2" charset="0"/>
            </a:endParaRPr>
          </a:p>
        </p:txBody>
      </p:sp>
      <p:sp>
        <p:nvSpPr>
          <p:cNvPr id="238" name="Google Shape;238;g6293b3d42b_1_12"/>
          <p:cNvSpPr txBox="1">
            <a:spLocks noGrp="1"/>
          </p:cNvSpPr>
          <p:nvPr>
            <p:ph type="subTitle" idx="1"/>
          </p:nvPr>
        </p:nvSpPr>
        <p:spPr>
          <a:xfrm>
            <a:off x="2495549" y="2154192"/>
            <a:ext cx="7200900" cy="29913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562457"/>
              </a:buClr>
              <a:buFont typeface="Helvetica Neue"/>
              <a:buNone/>
            </a:pPr>
            <a:r>
              <a:rPr lang="en-US" sz="3600" dirty="0">
                <a:latin typeface="Avenir Book" panose="02000503020000020003" pitchFamily="2" charset="0"/>
              </a:rPr>
              <a:t>We are </a:t>
            </a:r>
            <a:r>
              <a:rPr lang="en-US" sz="3600" b="1" dirty="0" err="1">
                <a:latin typeface="Avenir Book" panose="02000503020000020003" pitchFamily="2" charset="0"/>
              </a:rPr>
              <a:t>Shazia</a:t>
            </a:r>
            <a:r>
              <a:rPr lang="en-US" sz="3600" b="1" dirty="0">
                <a:latin typeface="Avenir Book" panose="02000503020000020003" pitchFamily="2" charset="0"/>
              </a:rPr>
              <a:t> </a:t>
            </a:r>
            <a:r>
              <a:rPr lang="en-US" sz="3600" b="1" dirty="0" err="1">
                <a:latin typeface="Avenir Book" panose="02000503020000020003" pitchFamily="2" charset="0"/>
              </a:rPr>
              <a:t>Ruybal</a:t>
            </a:r>
            <a:r>
              <a:rPr lang="en-US" sz="3600" b="1" dirty="0">
                <a:latin typeface="Avenir Book" panose="02000503020000020003" pitchFamily="2" charset="0"/>
              </a:rPr>
              <a:t> and Caitlin Bourke</a:t>
            </a:r>
            <a:endParaRPr sz="3600" b="1" dirty="0">
              <a:latin typeface="Avenir Book" panose="02000503020000020003" pitchFamily="2" charset="0"/>
            </a:endParaRPr>
          </a:p>
        </p:txBody>
      </p:sp>
      <p:sp>
        <p:nvSpPr>
          <p:cNvPr id="239" name="Google Shape;239;g6293b3d42b_1_12"/>
          <p:cNvSpPr txBox="1"/>
          <p:nvPr/>
        </p:nvSpPr>
        <p:spPr>
          <a:xfrm>
            <a:off x="2458125" y="3921400"/>
            <a:ext cx="6564600" cy="28155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2400" dirty="0">
                <a:solidFill>
                  <a:schemeClr val="dk1"/>
                </a:solidFill>
                <a:latin typeface="Avenir Book" panose="02000503020000020003" pitchFamily="2" charset="0"/>
                <a:ea typeface="Helvetica Neue"/>
                <a:cs typeface="Helvetica Neue"/>
                <a:sym typeface="Helvetica Neue"/>
              </a:rPr>
              <a:t>We are here because we want to teach you how to program in R!</a:t>
            </a:r>
            <a:endParaRPr sz="1900" dirty="0">
              <a:latin typeface="Avenir Book" panose="02000503020000020003" pitchFamily="2" charset="0"/>
            </a:endParaRPr>
          </a:p>
        </p:txBody>
      </p:sp>
      <p:pic>
        <p:nvPicPr>
          <p:cNvPr id="244" name="Google Shape;244;g6293b3d42b_1_12"/>
          <p:cNvPicPr preferRelativeResize="0"/>
          <p:nvPr/>
        </p:nvPicPr>
        <p:blipFill rotWithShape="1">
          <a:blip r:embed="rId3">
            <a:alphaModFix/>
          </a:blip>
          <a:srcRect l="21211" t="11055" r="9377" b="43801"/>
          <a:stretch/>
        </p:blipFill>
        <p:spPr>
          <a:xfrm>
            <a:off x="567413" y="2294200"/>
            <a:ext cx="1538700" cy="1627200"/>
          </a:xfrm>
          <a:prstGeom prst="ellipse">
            <a:avLst/>
          </a:prstGeom>
          <a:noFill/>
          <a:ln>
            <a:noFill/>
          </a:ln>
        </p:spPr>
      </p:pic>
      <p:pic>
        <p:nvPicPr>
          <p:cNvPr id="12" name="Google Shape;187;p31">
            <a:extLst>
              <a:ext uri="{FF2B5EF4-FFF2-40B4-BE49-F238E27FC236}">
                <a16:creationId xmlns:a16="http://schemas.microsoft.com/office/drawing/2014/main" id="{D34D58F0-E572-9D4F-A0C9-0DCBF35012AD}"/>
              </a:ext>
            </a:extLst>
          </p:cNvPr>
          <p:cNvPicPr preferRelativeResize="0"/>
          <p:nvPr/>
        </p:nvPicPr>
        <p:blipFill>
          <a:blip r:embed="rId4">
            <a:alphaModFix/>
          </a:blip>
          <a:stretch>
            <a:fillRect/>
          </a:stretch>
        </p:blipFill>
        <p:spPr>
          <a:xfrm>
            <a:off x="9806190" y="2294200"/>
            <a:ext cx="1627200" cy="1627200"/>
          </a:xfrm>
          <a:prstGeom prst="ellipse">
            <a:avLst/>
          </a:prstGeom>
          <a:noFill/>
          <a:ln>
            <a:noFill/>
          </a:ln>
        </p:spPr>
      </p:pic>
      <p:pic>
        <p:nvPicPr>
          <p:cNvPr id="13" name="Picture 12" descr="Logo&#10;&#10;Description automatically generated">
            <a:extLst>
              <a:ext uri="{FF2B5EF4-FFF2-40B4-BE49-F238E27FC236}">
                <a16:creationId xmlns:a16="http://schemas.microsoft.com/office/drawing/2014/main" id="{0E1780DD-9BC8-0F41-95E2-65284F6D4797}"/>
              </a:ext>
            </a:extLst>
          </p:cNvPr>
          <p:cNvPicPr>
            <a:picLocks noChangeAspect="1"/>
          </p:cNvPicPr>
          <p:nvPr/>
        </p:nvPicPr>
        <p:blipFill>
          <a:blip r:embed="rId5"/>
          <a:stretch>
            <a:fillRect/>
          </a:stretch>
        </p:blipFill>
        <p:spPr>
          <a:xfrm>
            <a:off x="10099042" y="79833"/>
            <a:ext cx="1936660" cy="1706105"/>
          </a:xfrm>
          <a:prstGeom prst="rect">
            <a:avLst/>
          </a:prstGeom>
        </p:spPr>
      </p:pic>
    </p:spTree>
    <p:extLst>
      <p:ext uri="{BB962C8B-B14F-4D97-AF65-F5344CB8AC3E}">
        <p14:creationId xmlns:p14="http://schemas.microsoft.com/office/powerpoint/2010/main" val="3944336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pic>
        <p:nvPicPr>
          <p:cNvPr id="398" name="Google Shape;398;g6293b3d42b_8_145" descr="The Streatham &amp; Brixton Chess Blog: August 2010"/>
          <p:cNvPicPr preferRelativeResize="0"/>
          <p:nvPr/>
        </p:nvPicPr>
        <p:blipFill rotWithShape="1">
          <a:blip r:embed="rId3">
            <a:alphaModFix/>
          </a:blip>
          <a:srcRect/>
          <a:stretch/>
        </p:blipFill>
        <p:spPr>
          <a:xfrm>
            <a:off x="639430" y="217323"/>
            <a:ext cx="1552149" cy="1164114"/>
          </a:xfrm>
          <a:prstGeom prst="rect">
            <a:avLst/>
          </a:prstGeom>
          <a:noFill/>
          <a:ln>
            <a:noFill/>
          </a:ln>
        </p:spPr>
      </p:pic>
      <p:sp>
        <p:nvSpPr>
          <p:cNvPr id="399" name="Google Shape;399;g6293b3d42b_8_145"/>
          <p:cNvSpPr txBox="1">
            <a:spLocks noGrp="1"/>
          </p:cNvSpPr>
          <p:nvPr>
            <p:ph type="title"/>
          </p:nvPr>
        </p:nvSpPr>
        <p:spPr>
          <a:xfrm>
            <a:off x="838200" y="136525"/>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6000"/>
              <a:buFont typeface="Anton"/>
              <a:buNone/>
            </a:pPr>
            <a:r>
              <a:rPr lang="en-US" sz="6000">
                <a:latin typeface="Oswald Regular"/>
                <a:ea typeface="Oswald Regular"/>
                <a:cs typeface="Oswald Regular"/>
                <a:sym typeface="Oswald Regular"/>
              </a:rPr>
              <a:t>THE SITUATION: </a:t>
            </a:r>
            <a:r>
              <a:rPr lang="en-US" sz="4500">
                <a:latin typeface="Oswald Regular"/>
                <a:ea typeface="Oswald Regular"/>
                <a:cs typeface="Oswald Regular"/>
                <a:sym typeface="Oswald Regular"/>
              </a:rPr>
              <a:t>12 SEP 2019</a:t>
            </a:r>
            <a:endParaRPr>
              <a:latin typeface="Oswald Regular"/>
              <a:ea typeface="Oswald Regular"/>
              <a:cs typeface="Oswald Regular"/>
              <a:sym typeface="Oswald Regular"/>
            </a:endParaRPr>
          </a:p>
        </p:txBody>
      </p:sp>
      <p:sp>
        <p:nvSpPr>
          <p:cNvPr id="400" name="Google Shape;400;g6293b3d42b_8_145"/>
          <p:cNvSpPr txBox="1"/>
          <p:nvPr/>
        </p:nvSpPr>
        <p:spPr>
          <a:xfrm>
            <a:off x="952500" y="2705725"/>
            <a:ext cx="10287000" cy="14465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b="1" i="0" u="none" strike="noStrike" cap="none">
                <a:solidFill>
                  <a:schemeClr val="dk1"/>
                </a:solidFill>
                <a:latin typeface="Libre Franklin Medium"/>
                <a:ea typeface="Libre Franklin Medium"/>
                <a:cs typeface="Libre Franklin Medium"/>
                <a:sym typeface="Libre Franklin Medium"/>
              </a:rPr>
              <a:t>UNKNOWN ILLNESS CAUSES STUDENTS TO FALL ILL AT LOCAL SCHOOL</a:t>
            </a:r>
            <a:endParaRPr/>
          </a:p>
        </p:txBody>
      </p:sp>
      <p:cxnSp>
        <p:nvCxnSpPr>
          <p:cNvPr id="401" name="Google Shape;401;g6293b3d42b_8_145"/>
          <p:cNvCxnSpPr/>
          <p:nvPr/>
        </p:nvCxnSpPr>
        <p:spPr>
          <a:xfrm>
            <a:off x="944880" y="2453640"/>
            <a:ext cx="10408920" cy="0"/>
          </a:xfrm>
          <a:prstGeom prst="straightConnector1">
            <a:avLst/>
          </a:prstGeom>
          <a:noFill/>
          <a:ln w="152400" cap="flat" cmpd="sng">
            <a:solidFill>
              <a:schemeClr val="dk1"/>
            </a:solidFill>
            <a:prstDash val="solid"/>
            <a:miter lim="800000"/>
            <a:headEnd type="none" w="sm" len="sm"/>
            <a:tailEnd type="none" w="sm" len="sm"/>
          </a:ln>
        </p:spPr>
      </p:cxnSp>
      <p:sp>
        <p:nvSpPr>
          <p:cNvPr id="402" name="Google Shape;402;g6293b3d42b_8_145"/>
          <p:cNvSpPr txBox="1"/>
          <p:nvPr/>
        </p:nvSpPr>
        <p:spPr>
          <a:xfrm>
            <a:off x="1005842" y="4896950"/>
            <a:ext cx="10287000" cy="8619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2500" b="0" i="0" u="none" strike="noStrike" cap="none">
                <a:solidFill>
                  <a:schemeClr val="dk1"/>
                </a:solidFill>
                <a:latin typeface="Century Schoolbook"/>
                <a:ea typeface="Century Schoolbook"/>
                <a:cs typeface="Century Schoolbook"/>
                <a:sym typeface="Century Schoolbook"/>
              </a:rPr>
              <a:t>Local authorities are unsure of the cause of this outbreak, but it appears to be linked to a recent field trip to the Melbourne CBD</a:t>
            </a:r>
            <a:endParaRPr/>
          </a:p>
        </p:txBody>
      </p:sp>
    </p:spTree>
    <p:extLst>
      <p:ext uri="{BB962C8B-B14F-4D97-AF65-F5344CB8AC3E}">
        <p14:creationId xmlns:p14="http://schemas.microsoft.com/office/powerpoint/2010/main" val="3687912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g6293b3d42b_8_154"/>
          <p:cNvPicPr preferRelativeResize="0"/>
          <p:nvPr/>
        </p:nvPicPr>
        <p:blipFill rotWithShape="1">
          <a:blip r:embed="rId3">
            <a:alphaModFix/>
          </a:blip>
          <a:srcRect/>
          <a:stretch/>
        </p:blipFill>
        <p:spPr>
          <a:xfrm>
            <a:off x="4904740" y="1022266"/>
            <a:ext cx="7576820" cy="6228146"/>
          </a:xfrm>
          <a:prstGeom prst="rect">
            <a:avLst/>
          </a:prstGeom>
          <a:noFill/>
          <a:ln>
            <a:noFill/>
          </a:ln>
        </p:spPr>
      </p:pic>
      <p:sp>
        <p:nvSpPr>
          <p:cNvPr id="409" name="Google Shape;409;g6293b3d42b_8_154"/>
          <p:cNvSpPr txBox="1">
            <a:spLocks noGrp="1"/>
          </p:cNvSpPr>
          <p:nvPr>
            <p:ph type="title"/>
          </p:nvPr>
        </p:nvSpPr>
        <p:spPr>
          <a:xfrm>
            <a:off x="990600" y="365125"/>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6000"/>
              <a:buFont typeface="Anton"/>
              <a:buNone/>
            </a:pPr>
            <a:r>
              <a:rPr lang="en-US" sz="6000">
                <a:latin typeface="Oswald Regular"/>
                <a:ea typeface="Oswald Regular"/>
                <a:cs typeface="Oswald Regular"/>
                <a:sym typeface="Oswald Regular"/>
              </a:rPr>
              <a:t>THE FIELD TRIP: </a:t>
            </a:r>
            <a:r>
              <a:rPr lang="en-US" sz="4500">
                <a:solidFill>
                  <a:srgbClr val="C00000"/>
                </a:solidFill>
                <a:latin typeface="Oswald Regular"/>
                <a:ea typeface="Oswald Regular"/>
                <a:cs typeface="Oswald Regular"/>
                <a:sym typeface="Oswald Regular"/>
              </a:rPr>
              <a:t>11 SEP 2019</a:t>
            </a:r>
            <a:endParaRPr>
              <a:latin typeface="Oswald Regular"/>
              <a:ea typeface="Oswald Regular"/>
              <a:cs typeface="Oswald Regular"/>
              <a:sym typeface="Oswald Regular"/>
            </a:endParaRPr>
          </a:p>
        </p:txBody>
      </p:sp>
      <p:sp>
        <p:nvSpPr>
          <p:cNvPr id="410" name="Google Shape;410;g6293b3d42b_8_154"/>
          <p:cNvSpPr txBox="1"/>
          <p:nvPr/>
        </p:nvSpPr>
        <p:spPr>
          <a:xfrm>
            <a:off x="213360" y="2066452"/>
            <a:ext cx="6050280" cy="435133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2800" b="0" i="0" u="none" strike="noStrike" cap="none">
                <a:solidFill>
                  <a:schemeClr val="dk1"/>
                </a:solidFill>
                <a:latin typeface="Avenir"/>
                <a:ea typeface="Avenir"/>
                <a:cs typeface="Avenir"/>
                <a:sym typeface="Avenir"/>
              </a:rPr>
              <a:t>Students from local school attended field trip to the Melbourne CBD to visit the National Gallery of Victoria</a:t>
            </a:r>
            <a:endParaRPr sz="2800" b="0" i="0" u="none" strike="noStrike" cap="none">
              <a:solidFill>
                <a:schemeClr val="dk1"/>
              </a:solidFill>
              <a:latin typeface="Avenir"/>
              <a:ea typeface="Avenir"/>
              <a:cs typeface="Avenir"/>
              <a:sym typeface="Avenir"/>
            </a:endParaRPr>
          </a:p>
          <a:p>
            <a:pPr marL="0" marR="0" lvl="0" indent="0" algn="l" rtl="0">
              <a:lnSpc>
                <a:spcPct val="90000"/>
              </a:lnSpc>
              <a:spcBef>
                <a:spcPts val="0"/>
              </a:spcBef>
              <a:spcAft>
                <a:spcPts val="0"/>
              </a:spcAft>
              <a:buNone/>
            </a:pPr>
            <a:endParaRPr sz="2800">
              <a:solidFill>
                <a:schemeClr val="dk1"/>
              </a:solidFill>
              <a:latin typeface="Avenir"/>
              <a:ea typeface="Avenir"/>
              <a:cs typeface="Avenir"/>
              <a:sym typeface="Avenir"/>
            </a:endParaRPr>
          </a:p>
          <a:p>
            <a:pPr marL="685800" marR="0" lvl="1" indent="-215900" algn="l" rtl="0">
              <a:lnSpc>
                <a:spcPct val="90000"/>
              </a:lnSpc>
              <a:spcBef>
                <a:spcPts val="500"/>
              </a:spcBef>
              <a:spcAft>
                <a:spcPts val="0"/>
              </a:spcAft>
              <a:buClr>
                <a:schemeClr val="dk1"/>
              </a:buClr>
              <a:buSzPts val="2800"/>
              <a:buFont typeface="Arial"/>
              <a:buChar char="•"/>
            </a:pPr>
            <a:r>
              <a:rPr lang="en-US" sz="2800" b="1" i="0" u="none" strike="noStrike" cap="none">
                <a:solidFill>
                  <a:schemeClr val="dk1"/>
                </a:solidFill>
                <a:latin typeface="Avenir"/>
                <a:ea typeface="Avenir"/>
                <a:cs typeface="Avenir"/>
                <a:sym typeface="Avenir"/>
              </a:rPr>
              <a:t>8AM</a:t>
            </a:r>
            <a:r>
              <a:rPr lang="en-US" sz="2800" b="0" i="0" u="none" strike="noStrike" cap="none">
                <a:solidFill>
                  <a:schemeClr val="dk1"/>
                </a:solidFill>
                <a:latin typeface="Avenir"/>
                <a:ea typeface="Avenir"/>
                <a:cs typeface="Avenir"/>
                <a:sym typeface="Avenir"/>
              </a:rPr>
              <a:t>: bus to NGV</a:t>
            </a:r>
            <a:endParaRPr sz="2800"/>
          </a:p>
          <a:p>
            <a:pPr marL="685800" marR="0" lvl="1" indent="-215900" algn="l" rtl="0">
              <a:lnSpc>
                <a:spcPct val="90000"/>
              </a:lnSpc>
              <a:spcBef>
                <a:spcPts val="500"/>
              </a:spcBef>
              <a:spcAft>
                <a:spcPts val="0"/>
              </a:spcAft>
              <a:buClr>
                <a:schemeClr val="dk1"/>
              </a:buClr>
              <a:buSzPts val="2800"/>
              <a:buFont typeface="Arial"/>
              <a:buChar char="•"/>
            </a:pPr>
            <a:r>
              <a:rPr lang="en-US" sz="2800" b="1" i="0" u="none" strike="noStrike" cap="none">
                <a:solidFill>
                  <a:schemeClr val="dk1"/>
                </a:solidFill>
                <a:latin typeface="Avenir"/>
                <a:ea typeface="Avenir"/>
                <a:cs typeface="Avenir"/>
                <a:sym typeface="Avenir"/>
              </a:rPr>
              <a:t>9-12PM</a:t>
            </a:r>
            <a:r>
              <a:rPr lang="en-US" sz="2800" b="0" i="0" u="none" strike="noStrike" cap="none">
                <a:solidFill>
                  <a:schemeClr val="dk1"/>
                </a:solidFill>
                <a:latin typeface="Avenir"/>
                <a:ea typeface="Avenir"/>
                <a:cs typeface="Avenir"/>
                <a:sym typeface="Avenir"/>
              </a:rPr>
              <a:t>: NGV </a:t>
            </a:r>
            <a:endParaRPr sz="2800"/>
          </a:p>
          <a:p>
            <a:pPr marL="685800" marR="0" lvl="1" indent="-215900" algn="l" rtl="0">
              <a:lnSpc>
                <a:spcPct val="90000"/>
              </a:lnSpc>
              <a:spcBef>
                <a:spcPts val="500"/>
              </a:spcBef>
              <a:spcAft>
                <a:spcPts val="0"/>
              </a:spcAft>
              <a:buClr>
                <a:schemeClr val="dk1"/>
              </a:buClr>
              <a:buSzPts val="2800"/>
              <a:buFont typeface="Arial"/>
              <a:buChar char="•"/>
            </a:pPr>
            <a:r>
              <a:rPr lang="en-US" sz="2800" b="1" i="0" u="none" strike="noStrike" cap="none">
                <a:solidFill>
                  <a:schemeClr val="dk1"/>
                </a:solidFill>
                <a:latin typeface="Avenir"/>
                <a:ea typeface="Avenir"/>
                <a:cs typeface="Avenir"/>
                <a:sym typeface="Avenir"/>
              </a:rPr>
              <a:t>12-2PM</a:t>
            </a:r>
            <a:r>
              <a:rPr lang="en-US" sz="2800" b="0" i="0" u="none" strike="noStrike" cap="none">
                <a:solidFill>
                  <a:schemeClr val="dk1"/>
                </a:solidFill>
                <a:latin typeface="Avenir"/>
                <a:ea typeface="Avenir"/>
                <a:cs typeface="Avenir"/>
                <a:sym typeface="Avenir"/>
              </a:rPr>
              <a:t>: lunch</a:t>
            </a:r>
            <a:endParaRPr sz="2800"/>
          </a:p>
          <a:p>
            <a:pPr marL="685800" marR="0" lvl="1" indent="-215900" algn="l" rtl="0">
              <a:lnSpc>
                <a:spcPct val="90000"/>
              </a:lnSpc>
              <a:spcBef>
                <a:spcPts val="500"/>
              </a:spcBef>
              <a:spcAft>
                <a:spcPts val="0"/>
              </a:spcAft>
              <a:buClr>
                <a:schemeClr val="dk1"/>
              </a:buClr>
              <a:buSzPts val="2800"/>
              <a:buFont typeface="Arial"/>
              <a:buChar char="•"/>
            </a:pPr>
            <a:r>
              <a:rPr lang="en-US" sz="2800" b="1" i="0" u="none" strike="noStrike" cap="none">
                <a:solidFill>
                  <a:schemeClr val="dk1"/>
                </a:solidFill>
                <a:latin typeface="Avenir"/>
                <a:ea typeface="Avenir"/>
                <a:cs typeface="Avenir"/>
                <a:sym typeface="Avenir"/>
              </a:rPr>
              <a:t>2-4PM</a:t>
            </a:r>
            <a:r>
              <a:rPr lang="en-US" sz="2800" b="0" i="0" u="none" strike="noStrike" cap="none">
                <a:solidFill>
                  <a:schemeClr val="dk1"/>
                </a:solidFill>
                <a:latin typeface="Avenir"/>
                <a:ea typeface="Avenir"/>
                <a:cs typeface="Avenir"/>
                <a:sym typeface="Avenir"/>
              </a:rPr>
              <a:t>: NGV special exhibition</a:t>
            </a:r>
            <a:endParaRPr sz="2800"/>
          </a:p>
          <a:p>
            <a:pPr marL="685800" marR="0" lvl="1" indent="-215900" algn="l" rtl="0">
              <a:lnSpc>
                <a:spcPct val="90000"/>
              </a:lnSpc>
              <a:spcBef>
                <a:spcPts val="500"/>
              </a:spcBef>
              <a:spcAft>
                <a:spcPts val="0"/>
              </a:spcAft>
              <a:buClr>
                <a:schemeClr val="dk1"/>
              </a:buClr>
              <a:buSzPts val="2800"/>
              <a:buFont typeface="Arial"/>
              <a:buChar char="•"/>
            </a:pPr>
            <a:r>
              <a:rPr lang="en-US" sz="2800" b="1" i="0" u="none" strike="noStrike" cap="none">
                <a:solidFill>
                  <a:schemeClr val="dk1"/>
                </a:solidFill>
                <a:latin typeface="Avenir"/>
                <a:ea typeface="Avenir"/>
                <a:cs typeface="Avenir"/>
                <a:sym typeface="Avenir"/>
              </a:rPr>
              <a:t>4PM</a:t>
            </a:r>
            <a:r>
              <a:rPr lang="en-US" sz="2800" b="0" i="0" u="none" strike="noStrike" cap="none">
                <a:solidFill>
                  <a:schemeClr val="dk1"/>
                </a:solidFill>
                <a:latin typeface="Avenir"/>
                <a:ea typeface="Avenir"/>
                <a:cs typeface="Avenir"/>
                <a:sym typeface="Avenir"/>
              </a:rPr>
              <a:t>: return bus </a:t>
            </a:r>
            <a:endParaRPr sz="2800"/>
          </a:p>
          <a:p>
            <a:pPr marL="228600" marR="0" lvl="0" indent="-50800" algn="l" rtl="0">
              <a:lnSpc>
                <a:spcPct val="90000"/>
              </a:lnSpc>
              <a:spcBef>
                <a:spcPts val="1000"/>
              </a:spcBef>
              <a:spcAft>
                <a:spcPts val="0"/>
              </a:spcAft>
              <a:buClr>
                <a:schemeClr val="dk1"/>
              </a:buClr>
              <a:buSzPts val="2800"/>
              <a:buFont typeface="Arial"/>
              <a:buNone/>
            </a:pPr>
            <a:endParaRPr sz="2800" b="0" i="0" u="none" strike="noStrike" cap="none">
              <a:solidFill>
                <a:schemeClr val="dk1"/>
              </a:solidFill>
              <a:latin typeface="Calibri"/>
              <a:ea typeface="Calibri"/>
              <a:cs typeface="Calibri"/>
              <a:sym typeface="Calibri"/>
            </a:endParaRPr>
          </a:p>
        </p:txBody>
      </p:sp>
      <p:pic>
        <p:nvPicPr>
          <p:cNvPr id="411" name="Google Shape;411;g6293b3d42b_8_154" descr="Map Pins Vector Clipart image - Free stock photo - Public ..."/>
          <p:cNvPicPr preferRelativeResize="0"/>
          <p:nvPr/>
        </p:nvPicPr>
        <p:blipFill rotWithShape="1">
          <a:blip r:embed="rId4">
            <a:alphaModFix/>
          </a:blip>
          <a:srcRect/>
          <a:stretch/>
        </p:blipFill>
        <p:spPr>
          <a:xfrm>
            <a:off x="10827841" y="4918364"/>
            <a:ext cx="525959" cy="917370"/>
          </a:xfrm>
          <a:prstGeom prst="rect">
            <a:avLst/>
          </a:prstGeom>
          <a:noFill/>
          <a:ln>
            <a:noFill/>
          </a:ln>
        </p:spPr>
      </p:pic>
      <p:pic>
        <p:nvPicPr>
          <p:cNvPr id="412" name="Google Shape;412;g6293b3d42b_8_154" descr="Map Pins Vector Clipart image - Free stock photo - Public ..."/>
          <p:cNvPicPr preferRelativeResize="0"/>
          <p:nvPr/>
        </p:nvPicPr>
        <p:blipFill rotWithShape="1">
          <a:blip r:embed="rId4">
            <a:alphaModFix/>
          </a:blip>
          <a:srcRect/>
          <a:stretch/>
        </p:blipFill>
        <p:spPr>
          <a:xfrm>
            <a:off x="1808398" y="493885"/>
            <a:ext cx="424235" cy="739945"/>
          </a:xfrm>
          <a:prstGeom prst="rect">
            <a:avLst/>
          </a:prstGeom>
          <a:noFill/>
          <a:ln>
            <a:noFill/>
          </a:ln>
        </p:spPr>
      </p:pic>
    </p:spTree>
    <p:extLst>
      <p:ext uri="{BB962C8B-B14F-4D97-AF65-F5344CB8AC3E}">
        <p14:creationId xmlns:p14="http://schemas.microsoft.com/office/powerpoint/2010/main" val="37424567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g6293b3d42b_8_163"/>
          <p:cNvSpPr txBox="1">
            <a:spLocks noGrp="1"/>
          </p:cNvSpPr>
          <p:nvPr>
            <p:ph type="title"/>
          </p:nvPr>
        </p:nvSpPr>
        <p:spPr>
          <a:xfrm>
            <a:off x="1136968" y="342622"/>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6000"/>
              <a:buFont typeface="Anton"/>
              <a:buNone/>
            </a:pPr>
            <a:r>
              <a:rPr lang="en-US" sz="6000" dirty="0">
                <a:latin typeface="Oswald Regular"/>
                <a:ea typeface="Oswald Regular"/>
                <a:cs typeface="Oswald Regular"/>
                <a:sym typeface="Oswald Regular"/>
              </a:rPr>
              <a:t>DISEASE DETECTIVES: you!</a:t>
            </a:r>
            <a:endParaRPr dirty="0">
              <a:latin typeface="Oswald Regular"/>
              <a:ea typeface="Oswald Regular"/>
              <a:cs typeface="Oswald Regular"/>
              <a:sym typeface="Oswald Regular"/>
            </a:endParaRPr>
          </a:p>
        </p:txBody>
      </p:sp>
      <p:sp>
        <p:nvSpPr>
          <p:cNvPr id="419" name="Google Shape;419;g6293b3d42b_8_163"/>
          <p:cNvSpPr txBox="1">
            <a:spLocks noGrp="1"/>
          </p:cNvSpPr>
          <p:nvPr>
            <p:ph type="body" idx="2"/>
          </p:nvPr>
        </p:nvSpPr>
        <p:spPr>
          <a:xfrm>
            <a:off x="2110099" y="2364786"/>
            <a:ext cx="10022100" cy="36846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US" dirty="0">
                <a:latin typeface="Avenir"/>
                <a:ea typeface="Avenir"/>
                <a:cs typeface="Avenir"/>
                <a:sym typeface="Avenir"/>
              </a:rPr>
              <a:t>First name</a:t>
            </a:r>
            <a:endParaRPr dirty="0"/>
          </a:p>
          <a:p>
            <a:pPr marL="228600" lvl="0" indent="-228600" algn="l" rtl="0">
              <a:lnSpc>
                <a:spcPct val="90000"/>
              </a:lnSpc>
              <a:spcBef>
                <a:spcPts val="1000"/>
              </a:spcBef>
              <a:spcAft>
                <a:spcPts val="0"/>
              </a:spcAft>
              <a:buClr>
                <a:schemeClr val="dk1"/>
              </a:buClr>
              <a:buSzPts val="2800"/>
              <a:buChar char="•"/>
            </a:pPr>
            <a:r>
              <a:rPr lang="en-US" dirty="0">
                <a:latin typeface="Avenir"/>
                <a:ea typeface="Avenir"/>
                <a:cs typeface="Avenir"/>
                <a:sym typeface="Avenir"/>
              </a:rPr>
              <a:t>Class</a:t>
            </a:r>
            <a:endParaRPr dirty="0"/>
          </a:p>
          <a:p>
            <a:pPr marL="228600" lvl="0" indent="-228600" algn="l" rtl="0">
              <a:lnSpc>
                <a:spcPct val="90000"/>
              </a:lnSpc>
              <a:spcBef>
                <a:spcPts val="1000"/>
              </a:spcBef>
              <a:spcAft>
                <a:spcPts val="0"/>
              </a:spcAft>
              <a:buClr>
                <a:schemeClr val="dk1"/>
              </a:buClr>
              <a:buSzPts val="2800"/>
              <a:buChar char="•"/>
            </a:pPr>
            <a:r>
              <a:rPr lang="en-US" dirty="0">
                <a:latin typeface="Avenir"/>
                <a:ea typeface="Avenir"/>
                <a:cs typeface="Avenir"/>
                <a:sym typeface="Avenir"/>
              </a:rPr>
              <a:t>Age</a:t>
            </a:r>
            <a:endParaRPr dirty="0"/>
          </a:p>
          <a:p>
            <a:pPr marL="228600" lvl="0" indent="-228600" algn="l" rtl="0">
              <a:lnSpc>
                <a:spcPct val="90000"/>
              </a:lnSpc>
              <a:spcBef>
                <a:spcPts val="1000"/>
              </a:spcBef>
              <a:spcAft>
                <a:spcPts val="0"/>
              </a:spcAft>
              <a:buClr>
                <a:schemeClr val="dk1"/>
              </a:buClr>
              <a:buSzPts val="2800"/>
              <a:buChar char="•"/>
            </a:pPr>
            <a:r>
              <a:rPr lang="en-US" dirty="0">
                <a:latin typeface="Avenir"/>
                <a:ea typeface="Avenir"/>
                <a:cs typeface="Avenir"/>
                <a:sym typeface="Avenir"/>
              </a:rPr>
              <a:t>Sex</a:t>
            </a:r>
            <a:endParaRPr dirty="0"/>
          </a:p>
          <a:p>
            <a:pPr marL="228600" lvl="0" indent="-228600" algn="l" rtl="0">
              <a:lnSpc>
                <a:spcPct val="90000"/>
              </a:lnSpc>
              <a:spcBef>
                <a:spcPts val="1000"/>
              </a:spcBef>
              <a:spcAft>
                <a:spcPts val="0"/>
              </a:spcAft>
              <a:buClr>
                <a:schemeClr val="dk1"/>
              </a:buClr>
              <a:buSzPts val="2800"/>
              <a:buChar char="•"/>
            </a:pPr>
            <a:r>
              <a:rPr lang="en-US" dirty="0">
                <a:latin typeface="Avenir"/>
                <a:ea typeface="Avenir"/>
                <a:cs typeface="Avenir"/>
                <a:sym typeface="Avenir"/>
              </a:rPr>
              <a:t>Height</a:t>
            </a:r>
            <a:endParaRPr dirty="0"/>
          </a:p>
          <a:p>
            <a:pPr marL="228600" lvl="0" indent="-228600" algn="l" rtl="0">
              <a:lnSpc>
                <a:spcPct val="90000"/>
              </a:lnSpc>
              <a:spcBef>
                <a:spcPts val="1000"/>
              </a:spcBef>
              <a:spcAft>
                <a:spcPts val="0"/>
              </a:spcAft>
              <a:buClr>
                <a:schemeClr val="dk1"/>
              </a:buClr>
              <a:buSzPts val="2800"/>
              <a:buChar char="•"/>
            </a:pPr>
            <a:r>
              <a:rPr lang="en-US" dirty="0">
                <a:latin typeface="Avenir"/>
                <a:ea typeface="Avenir"/>
                <a:cs typeface="Avenir"/>
                <a:sym typeface="Avenir"/>
              </a:rPr>
              <a:t>Weight</a:t>
            </a:r>
            <a:endParaRPr dirty="0"/>
          </a:p>
          <a:p>
            <a:pPr marL="228600" lvl="0" indent="-228600" algn="l" rtl="0">
              <a:lnSpc>
                <a:spcPct val="90000"/>
              </a:lnSpc>
              <a:spcBef>
                <a:spcPts val="1000"/>
              </a:spcBef>
              <a:spcAft>
                <a:spcPts val="0"/>
              </a:spcAft>
              <a:buClr>
                <a:schemeClr val="dk1"/>
              </a:buClr>
              <a:buSzPts val="2800"/>
              <a:buChar char="•"/>
            </a:pPr>
            <a:r>
              <a:rPr lang="en-US" dirty="0">
                <a:latin typeface="Avenir"/>
                <a:ea typeface="Avenir"/>
                <a:cs typeface="Avenir"/>
                <a:sym typeface="Avenir"/>
              </a:rPr>
              <a:t>Were they sick?</a:t>
            </a:r>
            <a:endParaRPr dirty="0"/>
          </a:p>
          <a:p>
            <a:pPr marL="228600" lvl="0" indent="-228600" algn="l" rtl="0">
              <a:lnSpc>
                <a:spcPct val="90000"/>
              </a:lnSpc>
              <a:spcBef>
                <a:spcPts val="1000"/>
              </a:spcBef>
              <a:spcAft>
                <a:spcPts val="0"/>
              </a:spcAft>
              <a:buClr>
                <a:schemeClr val="dk1"/>
              </a:buClr>
              <a:buSzPts val="2800"/>
              <a:buChar char="•"/>
            </a:pPr>
            <a:r>
              <a:rPr lang="en-US" dirty="0">
                <a:latin typeface="Avenir"/>
                <a:ea typeface="Avenir"/>
                <a:cs typeface="Avenir"/>
                <a:sym typeface="Avenir"/>
              </a:rPr>
              <a:t>Reported symptoms</a:t>
            </a:r>
            <a:endParaRPr dirty="0"/>
          </a:p>
          <a:p>
            <a:pPr marL="228600" lvl="0" indent="-50800" algn="l" rtl="0">
              <a:lnSpc>
                <a:spcPct val="90000"/>
              </a:lnSpc>
              <a:spcBef>
                <a:spcPts val="1000"/>
              </a:spcBef>
              <a:spcAft>
                <a:spcPts val="0"/>
              </a:spcAft>
              <a:buClr>
                <a:schemeClr val="dk1"/>
              </a:buClr>
              <a:buSzPts val="2800"/>
              <a:buNone/>
            </a:pPr>
            <a:endParaRPr dirty="0">
              <a:latin typeface="Avenir"/>
              <a:ea typeface="Avenir"/>
              <a:cs typeface="Avenir"/>
              <a:sym typeface="Avenir"/>
            </a:endParaRPr>
          </a:p>
          <a:p>
            <a:pPr marL="228600" lvl="0" indent="-50800" algn="l" rtl="0">
              <a:lnSpc>
                <a:spcPct val="90000"/>
              </a:lnSpc>
              <a:spcBef>
                <a:spcPts val="1000"/>
              </a:spcBef>
              <a:spcAft>
                <a:spcPts val="0"/>
              </a:spcAft>
              <a:buClr>
                <a:schemeClr val="dk1"/>
              </a:buClr>
              <a:buSzPts val="2800"/>
              <a:buNone/>
            </a:pPr>
            <a:endParaRPr dirty="0">
              <a:latin typeface="Avenir"/>
              <a:ea typeface="Avenir"/>
              <a:cs typeface="Avenir"/>
              <a:sym typeface="Avenir"/>
            </a:endParaRPr>
          </a:p>
          <a:p>
            <a:pPr marL="685800" lvl="1" indent="-76200" algn="l" rtl="0">
              <a:lnSpc>
                <a:spcPct val="90000"/>
              </a:lnSpc>
              <a:spcBef>
                <a:spcPts val="500"/>
              </a:spcBef>
              <a:spcAft>
                <a:spcPts val="0"/>
              </a:spcAft>
              <a:buClr>
                <a:schemeClr val="dk1"/>
              </a:buClr>
              <a:buSzPts val="2400"/>
              <a:buNone/>
            </a:pPr>
            <a:endParaRPr dirty="0">
              <a:latin typeface="Avenir"/>
              <a:ea typeface="Avenir"/>
              <a:cs typeface="Avenir"/>
              <a:sym typeface="Avenir"/>
            </a:endParaRPr>
          </a:p>
          <a:p>
            <a:pPr marL="0" lvl="0" indent="0" algn="l" rtl="0">
              <a:lnSpc>
                <a:spcPct val="90000"/>
              </a:lnSpc>
              <a:spcBef>
                <a:spcPts val="1000"/>
              </a:spcBef>
              <a:spcAft>
                <a:spcPts val="0"/>
              </a:spcAft>
              <a:buClr>
                <a:schemeClr val="dk1"/>
              </a:buClr>
              <a:buSzPts val="2800"/>
              <a:buNone/>
            </a:pPr>
            <a:r>
              <a:rPr lang="en-US" dirty="0">
                <a:latin typeface="Avenir"/>
                <a:ea typeface="Avenir"/>
                <a:cs typeface="Avenir"/>
                <a:sym typeface="Avenir"/>
              </a:rPr>
              <a:t>	</a:t>
            </a:r>
            <a:endParaRPr dirty="0"/>
          </a:p>
          <a:p>
            <a:pPr marL="228600" lvl="0" indent="-50800" algn="l" rtl="0">
              <a:lnSpc>
                <a:spcPct val="90000"/>
              </a:lnSpc>
              <a:spcBef>
                <a:spcPts val="1000"/>
              </a:spcBef>
              <a:spcAft>
                <a:spcPts val="0"/>
              </a:spcAft>
              <a:buClr>
                <a:schemeClr val="dk1"/>
              </a:buClr>
              <a:buSzPts val="2800"/>
              <a:buNone/>
            </a:pPr>
            <a:endParaRPr dirty="0">
              <a:latin typeface="Avenir"/>
              <a:ea typeface="Avenir"/>
              <a:cs typeface="Avenir"/>
              <a:sym typeface="Avenir"/>
            </a:endParaRPr>
          </a:p>
        </p:txBody>
      </p:sp>
      <p:pic>
        <p:nvPicPr>
          <p:cNvPr id="420" name="Google Shape;420;g6293b3d42b_8_163" descr="Magnifier Free Stock Photo - Public Domain Pictures"/>
          <p:cNvPicPr preferRelativeResize="0"/>
          <p:nvPr/>
        </p:nvPicPr>
        <p:blipFill rotWithShape="1">
          <a:blip r:embed="rId3">
            <a:alphaModFix/>
          </a:blip>
          <a:srcRect b="18722"/>
          <a:stretch/>
        </p:blipFill>
        <p:spPr>
          <a:xfrm>
            <a:off x="708582" y="339508"/>
            <a:ext cx="1401509" cy="1170757"/>
          </a:xfrm>
          <a:prstGeom prst="rect">
            <a:avLst/>
          </a:prstGeom>
          <a:noFill/>
          <a:ln>
            <a:noFill/>
          </a:ln>
        </p:spPr>
      </p:pic>
      <p:sp>
        <p:nvSpPr>
          <p:cNvPr id="421" name="Google Shape;421;g6293b3d42b_8_163"/>
          <p:cNvSpPr/>
          <p:nvPr/>
        </p:nvSpPr>
        <p:spPr>
          <a:xfrm>
            <a:off x="838212" y="1817550"/>
            <a:ext cx="10515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b="1" i="0" u="none" strike="noStrike" cap="none">
                <a:solidFill>
                  <a:schemeClr val="dk1"/>
                </a:solidFill>
                <a:latin typeface="Avenir"/>
                <a:ea typeface="Avenir"/>
                <a:cs typeface="Avenir"/>
                <a:sym typeface="Avenir"/>
              </a:rPr>
              <a:t>You have been provided the following information:</a:t>
            </a:r>
            <a:endParaRPr/>
          </a:p>
        </p:txBody>
      </p:sp>
      <p:sp>
        <p:nvSpPr>
          <p:cNvPr id="422" name="Google Shape;422;g6293b3d42b_8_163"/>
          <p:cNvSpPr/>
          <p:nvPr/>
        </p:nvSpPr>
        <p:spPr>
          <a:xfrm>
            <a:off x="5872062" y="3853882"/>
            <a:ext cx="4757100" cy="554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000" b="1" i="0" u="none" strike="noStrike" cap="none">
                <a:solidFill>
                  <a:schemeClr val="dk1"/>
                </a:solidFill>
                <a:latin typeface="Avenir"/>
                <a:ea typeface="Avenir"/>
                <a:cs typeface="Avenir"/>
                <a:sym typeface="Avenir"/>
              </a:rPr>
              <a:t>YOUR TOOLKIT:</a:t>
            </a:r>
            <a:endParaRPr/>
          </a:p>
        </p:txBody>
      </p:sp>
      <p:pic>
        <p:nvPicPr>
          <p:cNvPr id="423" name="Google Shape;423;g6293b3d42b_8_163"/>
          <p:cNvPicPr preferRelativeResize="0"/>
          <p:nvPr/>
        </p:nvPicPr>
        <p:blipFill>
          <a:blip r:embed="rId4">
            <a:alphaModFix/>
          </a:blip>
          <a:stretch>
            <a:fillRect/>
          </a:stretch>
        </p:blipFill>
        <p:spPr>
          <a:xfrm>
            <a:off x="9759975" y="3611800"/>
            <a:ext cx="1657350" cy="1038225"/>
          </a:xfrm>
          <a:prstGeom prst="rect">
            <a:avLst/>
          </a:prstGeom>
          <a:noFill/>
          <a:ln>
            <a:noFill/>
          </a:ln>
        </p:spPr>
      </p:pic>
    </p:spTree>
    <p:extLst>
      <p:ext uri="{BB962C8B-B14F-4D97-AF65-F5344CB8AC3E}">
        <p14:creationId xmlns:p14="http://schemas.microsoft.com/office/powerpoint/2010/main" val="9671022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5"/>
          <p:cNvSpPr/>
          <p:nvPr/>
        </p:nvSpPr>
        <p:spPr>
          <a:xfrm>
            <a:off x="1" y="0"/>
            <a:ext cx="608211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9" name="Google Shape;429;p5"/>
          <p:cNvSpPr/>
          <p:nvPr/>
        </p:nvSpPr>
        <p:spPr>
          <a:xfrm>
            <a:off x="1" y="0"/>
            <a:ext cx="12191998" cy="6858000"/>
          </a:xfrm>
          <a:prstGeom prst="rect">
            <a:avLst/>
          </a:prstGeom>
          <a:gradFill>
            <a:gsLst>
              <a:gs pos="0">
                <a:srgbClr val="3865B4"/>
              </a:gs>
              <a:gs pos="25000">
                <a:srgbClr val="3865B4"/>
              </a:gs>
              <a:gs pos="94000">
                <a:srgbClr val="3A3838"/>
              </a:gs>
              <a:gs pos="100000">
                <a:srgbClr val="3A3838"/>
              </a:gs>
            </a:gsLst>
            <a:lin ang="4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30" name="Google Shape;430;p5"/>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431" name="Google Shape;431;p5"/>
          <p:cNvSpPr txBox="1">
            <a:spLocks noGrp="1"/>
          </p:cNvSpPr>
          <p:nvPr>
            <p:ph type="title"/>
          </p:nvPr>
        </p:nvSpPr>
        <p:spPr>
          <a:xfrm>
            <a:off x="640079" y="2053641"/>
            <a:ext cx="3669161" cy="2760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Calibri"/>
              <a:buNone/>
            </a:pPr>
            <a:r>
              <a:rPr lang="en-US" dirty="0">
                <a:solidFill>
                  <a:srgbClr val="FFFFFF"/>
                </a:solidFill>
                <a:latin typeface="Avenir Book" panose="02000503020000020003" pitchFamily="2" charset="0"/>
              </a:rPr>
              <a:t>Learn how to code in R </a:t>
            </a:r>
            <a:endParaRPr dirty="0">
              <a:solidFill>
                <a:srgbClr val="FFFFFF"/>
              </a:solidFill>
              <a:latin typeface="Avenir Book" panose="02000503020000020003" pitchFamily="2" charset="0"/>
            </a:endParaRPr>
          </a:p>
        </p:txBody>
      </p:sp>
      <p:pic>
        <p:nvPicPr>
          <p:cNvPr id="432" name="Google Shape;432;p5" descr="A screenshot of a computer&#10;&#10;Description generated with very high confidence"/>
          <p:cNvPicPr preferRelativeResize="0"/>
          <p:nvPr/>
        </p:nvPicPr>
        <p:blipFill rotWithShape="1">
          <a:blip r:embed="rId4">
            <a:alphaModFix/>
          </a:blip>
          <a:srcRect r="19054" b="129"/>
          <a:stretch/>
        </p:blipFill>
        <p:spPr>
          <a:xfrm>
            <a:off x="6240955" y="92878"/>
            <a:ext cx="5498883" cy="6683345"/>
          </a:xfrm>
          <a:prstGeom prst="rect">
            <a:avLst/>
          </a:prstGeom>
          <a:noFill/>
          <a:ln>
            <a:noFill/>
          </a:ln>
        </p:spPr>
      </p:pic>
      <p:pic>
        <p:nvPicPr>
          <p:cNvPr id="7" name="Picture 6" descr="Logo&#10;&#10;Description automatically generated">
            <a:extLst>
              <a:ext uri="{FF2B5EF4-FFF2-40B4-BE49-F238E27FC236}">
                <a16:creationId xmlns:a16="http://schemas.microsoft.com/office/drawing/2014/main" id="{DB6DE7ED-2C68-8F4E-9705-F8BFD725CA20}"/>
              </a:ext>
            </a:extLst>
          </p:cNvPr>
          <p:cNvPicPr>
            <a:picLocks noChangeAspect="1"/>
          </p:cNvPicPr>
          <p:nvPr/>
        </p:nvPicPr>
        <p:blipFill>
          <a:blip r:embed="rId5"/>
          <a:stretch>
            <a:fillRect/>
          </a:stretch>
        </p:blipFill>
        <p:spPr>
          <a:xfrm>
            <a:off x="10099042" y="79833"/>
            <a:ext cx="1936660" cy="1706105"/>
          </a:xfrm>
          <a:prstGeom prst="rect">
            <a:avLst/>
          </a:prstGeom>
        </p:spPr>
      </p:pic>
    </p:spTree>
    <p:extLst>
      <p:ext uri="{BB962C8B-B14F-4D97-AF65-F5344CB8AC3E}">
        <p14:creationId xmlns:p14="http://schemas.microsoft.com/office/powerpoint/2010/main" val="968595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g47708e5b1a_0_9"/>
          <p:cNvSpPr/>
          <p:nvPr/>
        </p:nvSpPr>
        <p:spPr>
          <a:xfrm>
            <a:off x="355601" y="0"/>
            <a:ext cx="11480400" cy="2754000"/>
          </a:xfrm>
          <a:prstGeom prst="rect">
            <a:avLst/>
          </a:prstGeom>
          <a:gradFill>
            <a:gsLst>
              <a:gs pos="0">
                <a:srgbClr val="3865B4"/>
              </a:gs>
              <a:gs pos="25000">
                <a:srgbClr val="3865B4"/>
              </a:gs>
              <a:gs pos="94000">
                <a:srgbClr val="3A3838"/>
              </a:gs>
              <a:gs pos="100000">
                <a:srgbClr val="3A3838"/>
              </a:gs>
            </a:gsLst>
            <a:lin ang="419989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38" name="Google Shape;438;g47708e5b1a_0_9"/>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439" name="Google Shape;439;g47708e5b1a_0_9"/>
          <p:cNvSpPr txBox="1">
            <a:spLocks noGrp="1"/>
          </p:cNvSpPr>
          <p:nvPr>
            <p:ph type="title"/>
          </p:nvPr>
        </p:nvSpPr>
        <p:spPr>
          <a:xfrm>
            <a:off x="1579276" y="804887"/>
            <a:ext cx="98334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FFFFFF"/>
              </a:buClr>
              <a:buSzPts val="4000"/>
              <a:buFont typeface="Calibri"/>
              <a:buNone/>
            </a:pPr>
            <a:r>
              <a:rPr lang="en-US" sz="4000" dirty="0">
                <a:solidFill>
                  <a:srgbClr val="FFFFFF"/>
                </a:solidFill>
                <a:latin typeface="Avenir Book" panose="02000503020000020003" pitchFamily="2" charset="0"/>
              </a:rPr>
              <a:t>Exercise 1 : Getting familiar with R</a:t>
            </a:r>
            <a:endParaRPr sz="4000" dirty="0">
              <a:solidFill>
                <a:srgbClr val="FFFFFF"/>
              </a:solidFill>
              <a:latin typeface="Avenir Book" panose="02000503020000020003" pitchFamily="2" charset="0"/>
            </a:endParaRPr>
          </a:p>
        </p:txBody>
      </p:sp>
      <p:pic>
        <p:nvPicPr>
          <p:cNvPr id="440" name="Google Shape;440;g47708e5b1a_0_9"/>
          <p:cNvPicPr preferRelativeResize="0"/>
          <p:nvPr/>
        </p:nvPicPr>
        <p:blipFill>
          <a:blip r:embed="rId4">
            <a:alphaModFix/>
          </a:blip>
          <a:stretch>
            <a:fillRect/>
          </a:stretch>
        </p:blipFill>
        <p:spPr>
          <a:xfrm>
            <a:off x="1065750" y="1050675"/>
            <a:ext cx="1331525" cy="834125"/>
          </a:xfrm>
          <a:prstGeom prst="rect">
            <a:avLst/>
          </a:prstGeom>
          <a:noFill/>
          <a:ln>
            <a:noFill/>
          </a:ln>
        </p:spPr>
      </p:pic>
    </p:spTree>
    <p:extLst>
      <p:ext uri="{BB962C8B-B14F-4D97-AF65-F5344CB8AC3E}">
        <p14:creationId xmlns:p14="http://schemas.microsoft.com/office/powerpoint/2010/main" val="11178021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Google Shape;445;g47708e5b1a_0_4"/>
          <p:cNvPicPr preferRelativeResize="0"/>
          <p:nvPr/>
        </p:nvPicPr>
        <p:blipFill>
          <a:blip r:embed="rId3">
            <a:alphaModFix/>
          </a:blip>
          <a:stretch>
            <a:fillRect/>
          </a:stretch>
        </p:blipFill>
        <p:spPr>
          <a:xfrm>
            <a:off x="3537813" y="1242850"/>
            <a:ext cx="5116374" cy="5116374"/>
          </a:xfrm>
          <a:prstGeom prst="rect">
            <a:avLst/>
          </a:prstGeom>
          <a:noFill/>
          <a:ln>
            <a:noFill/>
          </a:ln>
        </p:spPr>
      </p:pic>
      <p:sp>
        <p:nvSpPr>
          <p:cNvPr id="446" name="Google Shape;446;g47708e5b1a_0_4"/>
          <p:cNvSpPr txBox="1">
            <a:spLocks noGrp="1"/>
          </p:cNvSpPr>
          <p:nvPr>
            <p:ph type="title"/>
          </p:nvPr>
        </p:nvSpPr>
        <p:spPr>
          <a:xfrm>
            <a:off x="381367" y="0"/>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a:solidFill>
                  <a:srgbClr val="674EA7"/>
                </a:solidFill>
                <a:latin typeface="Avenir Book" panose="02000503020000020003" pitchFamily="2" charset="0"/>
              </a:rPr>
              <a:t>Open Rstudio</a:t>
            </a:r>
            <a:endParaRPr b="1">
              <a:solidFill>
                <a:srgbClr val="674EA7"/>
              </a:solidFill>
              <a:latin typeface="Avenir Book" panose="02000503020000020003" pitchFamily="2" charset="0"/>
            </a:endParaRPr>
          </a:p>
        </p:txBody>
      </p:sp>
    </p:spTree>
    <p:extLst>
      <p:ext uri="{BB962C8B-B14F-4D97-AF65-F5344CB8AC3E}">
        <p14:creationId xmlns:p14="http://schemas.microsoft.com/office/powerpoint/2010/main" val="29062288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7"/>
          <p:cNvSpPr txBox="1">
            <a:spLocks noGrp="1"/>
          </p:cNvSpPr>
          <p:nvPr>
            <p:ph type="title"/>
          </p:nvPr>
        </p:nvSpPr>
        <p:spPr>
          <a:xfrm>
            <a:off x="381367" y="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solidFill>
                  <a:srgbClr val="674EA7"/>
                </a:solidFill>
                <a:latin typeface="Avenir Book" panose="02000503020000020003" pitchFamily="2" charset="0"/>
              </a:rPr>
              <a:t>Open Rstudio</a:t>
            </a:r>
            <a:endParaRPr b="1">
              <a:solidFill>
                <a:srgbClr val="674EA7"/>
              </a:solidFill>
              <a:latin typeface="Avenir Book" panose="02000503020000020003" pitchFamily="2" charset="0"/>
            </a:endParaRPr>
          </a:p>
        </p:txBody>
      </p:sp>
      <p:pic>
        <p:nvPicPr>
          <p:cNvPr id="4" name="Google Shape;457;p8" descr="A screenshot of a social media post&#10;&#10;Description generated with very high confidence">
            <a:extLst>
              <a:ext uri="{FF2B5EF4-FFF2-40B4-BE49-F238E27FC236}">
                <a16:creationId xmlns:a16="http://schemas.microsoft.com/office/drawing/2014/main" id="{ADBF18AE-19E1-5542-AB1D-DC61146C9FA0}"/>
              </a:ext>
            </a:extLst>
          </p:cNvPr>
          <p:cNvPicPr preferRelativeResize="0"/>
          <p:nvPr/>
        </p:nvPicPr>
        <p:blipFill rotWithShape="1">
          <a:blip r:embed="rId3">
            <a:alphaModFix/>
          </a:blip>
          <a:srcRect t="3194"/>
          <a:stretch/>
        </p:blipFill>
        <p:spPr>
          <a:xfrm>
            <a:off x="1183813" y="1246875"/>
            <a:ext cx="9616525" cy="5403302"/>
          </a:xfrm>
          <a:prstGeom prst="rect">
            <a:avLst/>
          </a:prstGeom>
          <a:noFill/>
          <a:ln>
            <a:noFill/>
          </a:ln>
        </p:spPr>
      </p:pic>
    </p:spTree>
    <p:extLst>
      <p:ext uri="{BB962C8B-B14F-4D97-AF65-F5344CB8AC3E}">
        <p14:creationId xmlns:p14="http://schemas.microsoft.com/office/powerpoint/2010/main" val="14258008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457" name="Google Shape;457;p8" descr="A screenshot of a social media post&#10;&#10;Description generated with very high confidence"/>
          <p:cNvPicPr preferRelativeResize="0"/>
          <p:nvPr/>
        </p:nvPicPr>
        <p:blipFill rotWithShape="1">
          <a:blip r:embed="rId3">
            <a:alphaModFix/>
          </a:blip>
          <a:srcRect t="3194"/>
          <a:stretch/>
        </p:blipFill>
        <p:spPr>
          <a:xfrm>
            <a:off x="1183813" y="1246875"/>
            <a:ext cx="9616525" cy="5403302"/>
          </a:xfrm>
          <a:prstGeom prst="rect">
            <a:avLst/>
          </a:prstGeom>
          <a:noFill/>
          <a:ln>
            <a:noFill/>
          </a:ln>
        </p:spPr>
      </p:pic>
      <p:sp>
        <p:nvSpPr>
          <p:cNvPr id="458" name="Google Shape;458;p8"/>
          <p:cNvSpPr txBox="1"/>
          <p:nvPr/>
        </p:nvSpPr>
        <p:spPr>
          <a:xfrm>
            <a:off x="2607733" y="5046133"/>
            <a:ext cx="27432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accent2"/>
                </a:solidFill>
                <a:latin typeface="Calibri"/>
                <a:ea typeface="Calibri"/>
                <a:cs typeface="Calibri"/>
                <a:sym typeface="Calibri"/>
              </a:rPr>
              <a:t>CONSOLE</a:t>
            </a:r>
            <a:endParaRPr/>
          </a:p>
        </p:txBody>
      </p:sp>
      <p:sp>
        <p:nvSpPr>
          <p:cNvPr id="459" name="Google Shape;459;p8"/>
          <p:cNvSpPr txBox="1"/>
          <p:nvPr/>
        </p:nvSpPr>
        <p:spPr>
          <a:xfrm>
            <a:off x="7575733" y="2598508"/>
            <a:ext cx="27432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accent2"/>
                </a:solidFill>
                <a:latin typeface="Calibri"/>
                <a:ea typeface="Calibri"/>
                <a:cs typeface="Calibri"/>
                <a:sym typeface="Calibri"/>
              </a:rPr>
              <a:t>VARIABLES</a:t>
            </a:r>
            <a:endParaRPr sz="1800">
              <a:solidFill>
                <a:schemeClr val="dk1"/>
              </a:solidFill>
              <a:latin typeface="Calibri"/>
              <a:ea typeface="Calibri"/>
              <a:cs typeface="Calibri"/>
              <a:sym typeface="Calibri"/>
            </a:endParaRPr>
          </a:p>
        </p:txBody>
      </p:sp>
      <p:sp>
        <p:nvSpPr>
          <p:cNvPr id="460" name="Google Shape;460;p8"/>
          <p:cNvSpPr txBox="1"/>
          <p:nvPr/>
        </p:nvSpPr>
        <p:spPr>
          <a:xfrm>
            <a:off x="7904783" y="5046133"/>
            <a:ext cx="27432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accent2"/>
                </a:solidFill>
                <a:latin typeface="Calibri"/>
                <a:ea typeface="Calibri"/>
                <a:cs typeface="Calibri"/>
                <a:sym typeface="Calibri"/>
              </a:rPr>
              <a:t>PLOTS</a:t>
            </a:r>
            <a:endParaRPr sz="1800">
              <a:solidFill>
                <a:schemeClr val="dk1"/>
              </a:solidFill>
              <a:latin typeface="Calibri"/>
              <a:ea typeface="Calibri"/>
              <a:cs typeface="Calibri"/>
              <a:sym typeface="Calibri"/>
            </a:endParaRPr>
          </a:p>
        </p:txBody>
      </p:sp>
      <p:sp>
        <p:nvSpPr>
          <p:cNvPr id="461" name="Google Shape;461;p8"/>
          <p:cNvSpPr txBox="1">
            <a:spLocks noGrp="1"/>
          </p:cNvSpPr>
          <p:nvPr>
            <p:ph type="title"/>
          </p:nvPr>
        </p:nvSpPr>
        <p:spPr>
          <a:xfrm>
            <a:off x="381367" y="0"/>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dirty="0">
                <a:solidFill>
                  <a:srgbClr val="674EA7"/>
                </a:solidFill>
                <a:latin typeface="Avenir Book" panose="02000503020000020003" pitchFamily="2" charset="0"/>
              </a:rPr>
              <a:t>Open </a:t>
            </a:r>
            <a:r>
              <a:rPr lang="en-US" b="1" dirty="0" err="1">
                <a:solidFill>
                  <a:srgbClr val="674EA7"/>
                </a:solidFill>
                <a:latin typeface="Avenir Book" panose="02000503020000020003" pitchFamily="2" charset="0"/>
              </a:rPr>
              <a:t>Rstudio</a:t>
            </a:r>
            <a:endParaRPr b="1" dirty="0">
              <a:solidFill>
                <a:srgbClr val="674EA7"/>
              </a:solidFill>
              <a:latin typeface="Avenir Book" panose="02000503020000020003" pitchFamily="2" charset="0"/>
            </a:endParaRPr>
          </a:p>
        </p:txBody>
      </p:sp>
      <p:sp>
        <p:nvSpPr>
          <p:cNvPr id="462" name="Google Shape;462;p8"/>
          <p:cNvSpPr txBox="1"/>
          <p:nvPr/>
        </p:nvSpPr>
        <p:spPr>
          <a:xfrm>
            <a:off x="1454725" y="4606625"/>
            <a:ext cx="4416300" cy="1766400"/>
          </a:xfrm>
          <a:prstGeom prst="rect">
            <a:avLst/>
          </a:prstGeom>
          <a:noFill/>
          <a:ln w="28575" cap="flat" cmpd="sng">
            <a:solidFill>
              <a:srgbClr val="FF99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Tree>
    <p:extLst>
      <p:ext uri="{BB962C8B-B14F-4D97-AF65-F5344CB8AC3E}">
        <p14:creationId xmlns:p14="http://schemas.microsoft.com/office/powerpoint/2010/main" val="3007380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9"/>
          <p:cNvSpPr txBox="1">
            <a:spLocks noGrp="1"/>
          </p:cNvSpPr>
          <p:nvPr>
            <p:ph type="title" idx="4294967295"/>
          </p:nvPr>
        </p:nvSpPr>
        <p:spPr>
          <a:xfrm>
            <a:off x="0" y="2054225"/>
            <a:ext cx="3668713" cy="27590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Calibri"/>
              <a:buNone/>
            </a:pPr>
            <a:r>
              <a:rPr lang="en-US">
                <a:solidFill>
                  <a:srgbClr val="FFFFFF"/>
                </a:solidFill>
              </a:rPr>
              <a:t>R coding</a:t>
            </a:r>
            <a:endParaRPr>
              <a:solidFill>
                <a:srgbClr val="FFFFFF"/>
              </a:solidFill>
            </a:endParaRPr>
          </a:p>
        </p:txBody>
      </p:sp>
      <p:pic>
        <p:nvPicPr>
          <p:cNvPr id="468" name="Google Shape;468;p9" descr="A screenshot of a cell phone&#10;&#10;Description generated with very high confidence"/>
          <p:cNvPicPr preferRelativeResize="0"/>
          <p:nvPr/>
        </p:nvPicPr>
        <p:blipFill rotWithShape="1">
          <a:blip r:embed="rId3">
            <a:alphaModFix/>
          </a:blip>
          <a:srcRect t="26318"/>
          <a:stretch/>
        </p:blipFill>
        <p:spPr>
          <a:xfrm>
            <a:off x="745075" y="1338848"/>
            <a:ext cx="9677401" cy="2336225"/>
          </a:xfrm>
          <a:prstGeom prst="rect">
            <a:avLst/>
          </a:prstGeom>
          <a:noFill/>
          <a:ln>
            <a:noFill/>
          </a:ln>
        </p:spPr>
      </p:pic>
      <p:pic>
        <p:nvPicPr>
          <p:cNvPr id="469" name="Google Shape;469;p9" descr="A screenshot of a cell phone&#10;&#10;Description generated with very high confidence"/>
          <p:cNvPicPr preferRelativeResize="0"/>
          <p:nvPr/>
        </p:nvPicPr>
        <p:blipFill rotWithShape="1">
          <a:blip r:embed="rId4">
            <a:alphaModFix/>
          </a:blip>
          <a:srcRect/>
          <a:stretch/>
        </p:blipFill>
        <p:spPr>
          <a:xfrm>
            <a:off x="745067" y="3778968"/>
            <a:ext cx="10176934" cy="2886065"/>
          </a:xfrm>
          <a:prstGeom prst="rect">
            <a:avLst/>
          </a:prstGeom>
          <a:noFill/>
          <a:ln>
            <a:noFill/>
          </a:ln>
        </p:spPr>
      </p:pic>
      <p:sp>
        <p:nvSpPr>
          <p:cNvPr id="470" name="Google Shape;470;p9"/>
          <p:cNvSpPr txBox="1">
            <a:spLocks noGrp="1"/>
          </p:cNvSpPr>
          <p:nvPr>
            <p:ph type="title" idx="4294967295"/>
          </p:nvPr>
        </p:nvSpPr>
        <p:spPr>
          <a:xfrm>
            <a:off x="575729" y="-90750"/>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dirty="0">
                <a:solidFill>
                  <a:srgbClr val="674EA7"/>
                </a:solidFill>
                <a:latin typeface="Avenir Book" panose="02000503020000020003" pitchFamily="2" charset="0"/>
              </a:rPr>
              <a:t>Basic concepts in R: Simple arithmetic</a:t>
            </a:r>
            <a:endParaRPr b="1" dirty="0">
              <a:solidFill>
                <a:srgbClr val="674EA7"/>
              </a:solidFill>
              <a:latin typeface="Avenir Book" panose="02000503020000020003" pitchFamily="2" charset="0"/>
            </a:endParaRPr>
          </a:p>
        </p:txBody>
      </p:sp>
    </p:spTree>
    <p:extLst>
      <p:ext uri="{BB962C8B-B14F-4D97-AF65-F5344CB8AC3E}">
        <p14:creationId xmlns:p14="http://schemas.microsoft.com/office/powerpoint/2010/main" val="9687649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10"/>
          <p:cNvSpPr txBox="1">
            <a:spLocks noGrp="1"/>
          </p:cNvSpPr>
          <p:nvPr>
            <p:ph type="title" idx="4294967295"/>
          </p:nvPr>
        </p:nvSpPr>
        <p:spPr>
          <a:xfrm>
            <a:off x="0" y="2054225"/>
            <a:ext cx="3668713" cy="27590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Calibri"/>
              <a:buNone/>
            </a:pPr>
            <a:r>
              <a:rPr lang="en-US">
                <a:solidFill>
                  <a:srgbClr val="FFFFFF"/>
                </a:solidFill>
              </a:rPr>
              <a:t>R coding</a:t>
            </a:r>
            <a:endParaRPr>
              <a:solidFill>
                <a:srgbClr val="FFFFFF"/>
              </a:solidFill>
            </a:endParaRPr>
          </a:p>
        </p:txBody>
      </p:sp>
      <p:pic>
        <p:nvPicPr>
          <p:cNvPr id="476" name="Google Shape;476;p10" descr="A screenshot of a cell phone&#10;&#10;Description generated with very high confidence"/>
          <p:cNvPicPr preferRelativeResize="0"/>
          <p:nvPr/>
        </p:nvPicPr>
        <p:blipFill rotWithShape="1">
          <a:blip r:embed="rId3">
            <a:alphaModFix/>
          </a:blip>
          <a:srcRect t="24202"/>
          <a:stretch/>
        </p:blipFill>
        <p:spPr>
          <a:xfrm>
            <a:off x="262475" y="2476502"/>
            <a:ext cx="11472325" cy="2566950"/>
          </a:xfrm>
          <a:prstGeom prst="rect">
            <a:avLst/>
          </a:prstGeom>
          <a:noFill/>
          <a:ln>
            <a:noFill/>
          </a:ln>
        </p:spPr>
      </p:pic>
      <p:sp>
        <p:nvSpPr>
          <p:cNvPr id="477" name="Google Shape;477;p10"/>
          <p:cNvSpPr txBox="1">
            <a:spLocks noGrp="1"/>
          </p:cNvSpPr>
          <p:nvPr>
            <p:ph type="title" idx="4294967295"/>
          </p:nvPr>
        </p:nvSpPr>
        <p:spPr>
          <a:xfrm>
            <a:off x="575729" y="11707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dirty="0">
                <a:solidFill>
                  <a:srgbClr val="674EA7"/>
                </a:solidFill>
                <a:latin typeface="Avenir Book" panose="02000503020000020003" pitchFamily="2" charset="0"/>
              </a:rPr>
              <a:t>Basic concepts: Variables in R</a:t>
            </a:r>
            <a:endParaRPr b="1" dirty="0">
              <a:solidFill>
                <a:srgbClr val="674EA7"/>
              </a:solidFill>
              <a:latin typeface="Avenir Book" panose="02000503020000020003" pitchFamily="2" charset="0"/>
            </a:endParaRPr>
          </a:p>
        </p:txBody>
      </p:sp>
    </p:spTree>
    <p:extLst>
      <p:ext uri="{BB962C8B-B14F-4D97-AF65-F5344CB8AC3E}">
        <p14:creationId xmlns:p14="http://schemas.microsoft.com/office/powerpoint/2010/main" val="3131114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g6293b3d42b_1_165"/>
          <p:cNvSpPr txBox="1">
            <a:spLocks noGrp="1"/>
          </p:cNvSpPr>
          <p:nvPr>
            <p:ph type="ctrTitle"/>
          </p:nvPr>
        </p:nvSpPr>
        <p:spPr>
          <a:xfrm>
            <a:off x="1625600" y="179900"/>
            <a:ext cx="8607300" cy="15465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181818"/>
              </a:buClr>
              <a:buFont typeface="Helvetica Neue"/>
              <a:buNone/>
            </a:pPr>
            <a:r>
              <a:rPr lang="en-US" sz="4800" b="1" dirty="0">
                <a:solidFill>
                  <a:srgbClr val="88398A"/>
                </a:solidFill>
                <a:latin typeface="Avenir Book" panose="02000503020000020003" pitchFamily="2" charset="0"/>
                <a:ea typeface="Helvetica Neue"/>
                <a:cs typeface="Helvetica Neue"/>
                <a:sym typeface="Helvetica Neue"/>
              </a:rPr>
              <a:t>What’s</a:t>
            </a:r>
            <a:r>
              <a:rPr lang="en-US" sz="4800" b="1" dirty="0">
                <a:solidFill>
                  <a:srgbClr val="88398A"/>
                </a:solidFill>
                <a:latin typeface="Helvetica Neue"/>
                <a:ea typeface="Helvetica Neue"/>
                <a:cs typeface="Helvetica Neue"/>
                <a:sym typeface="Helvetica Neue"/>
              </a:rPr>
              <a:t> R?</a:t>
            </a:r>
            <a:endParaRPr sz="4800" dirty="0"/>
          </a:p>
        </p:txBody>
      </p:sp>
      <p:pic>
        <p:nvPicPr>
          <p:cNvPr id="251" name="Google Shape;251;g6293b3d42b_1_165"/>
          <p:cNvPicPr preferRelativeResize="0"/>
          <p:nvPr/>
        </p:nvPicPr>
        <p:blipFill>
          <a:blip r:embed="rId3">
            <a:alphaModFix/>
          </a:blip>
          <a:stretch>
            <a:fillRect/>
          </a:stretch>
        </p:blipFill>
        <p:spPr>
          <a:xfrm>
            <a:off x="10232900" y="179900"/>
            <a:ext cx="1657350" cy="1038225"/>
          </a:xfrm>
          <a:prstGeom prst="rect">
            <a:avLst/>
          </a:prstGeom>
          <a:noFill/>
          <a:ln>
            <a:noFill/>
          </a:ln>
        </p:spPr>
      </p:pic>
    </p:spTree>
    <p:extLst>
      <p:ext uri="{BB962C8B-B14F-4D97-AF65-F5344CB8AC3E}">
        <p14:creationId xmlns:p14="http://schemas.microsoft.com/office/powerpoint/2010/main" val="14927331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11"/>
          <p:cNvSpPr txBox="1">
            <a:spLocks noGrp="1"/>
          </p:cNvSpPr>
          <p:nvPr>
            <p:ph type="title" idx="4294967295"/>
          </p:nvPr>
        </p:nvSpPr>
        <p:spPr>
          <a:xfrm>
            <a:off x="0" y="2054225"/>
            <a:ext cx="3668713" cy="27590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Calibri"/>
              <a:buNone/>
            </a:pPr>
            <a:r>
              <a:rPr lang="en-US">
                <a:solidFill>
                  <a:srgbClr val="FFFFFF"/>
                </a:solidFill>
              </a:rPr>
              <a:t>R coding</a:t>
            </a:r>
            <a:endParaRPr>
              <a:solidFill>
                <a:srgbClr val="FFFFFF"/>
              </a:solidFill>
            </a:endParaRPr>
          </a:p>
        </p:txBody>
      </p:sp>
      <p:pic>
        <p:nvPicPr>
          <p:cNvPr id="483" name="Google Shape;483;p11" descr="A screenshot of a cell phone&#10;&#10;Description generated with very high confidence"/>
          <p:cNvPicPr preferRelativeResize="0"/>
          <p:nvPr/>
        </p:nvPicPr>
        <p:blipFill rotWithShape="1">
          <a:blip r:embed="rId3">
            <a:alphaModFix/>
          </a:blip>
          <a:srcRect/>
          <a:stretch/>
        </p:blipFill>
        <p:spPr>
          <a:xfrm>
            <a:off x="601133" y="1529680"/>
            <a:ext cx="10625666" cy="4992438"/>
          </a:xfrm>
          <a:prstGeom prst="rect">
            <a:avLst/>
          </a:prstGeom>
          <a:noFill/>
          <a:ln>
            <a:noFill/>
          </a:ln>
        </p:spPr>
      </p:pic>
      <p:sp>
        <p:nvSpPr>
          <p:cNvPr id="484" name="Google Shape;484;p11"/>
          <p:cNvSpPr txBox="1">
            <a:spLocks noGrp="1"/>
          </p:cNvSpPr>
          <p:nvPr>
            <p:ph type="title" idx="4294967295"/>
          </p:nvPr>
        </p:nvSpPr>
        <p:spPr>
          <a:xfrm>
            <a:off x="575729" y="11707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dirty="0">
                <a:solidFill>
                  <a:srgbClr val="674EA7"/>
                </a:solidFill>
                <a:latin typeface="Avenir Book" panose="02000503020000020003" pitchFamily="2" charset="0"/>
              </a:rPr>
              <a:t>Basic concepts: Variables in R</a:t>
            </a:r>
            <a:endParaRPr b="1" dirty="0">
              <a:solidFill>
                <a:srgbClr val="674EA7"/>
              </a:solidFill>
              <a:latin typeface="Avenir Book" panose="02000503020000020003" pitchFamily="2" charset="0"/>
            </a:endParaRPr>
          </a:p>
        </p:txBody>
      </p:sp>
    </p:spTree>
    <p:extLst>
      <p:ext uri="{BB962C8B-B14F-4D97-AF65-F5344CB8AC3E}">
        <p14:creationId xmlns:p14="http://schemas.microsoft.com/office/powerpoint/2010/main" val="6516574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g47708e5b1a_0_24"/>
          <p:cNvSpPr/>
          <p:nvPr/>
        </p:nvSpPr>
        <p:spPr>
          <a:xfrm>
            <a:off x="355601" y="0"/>
            <a:ext cx="11480400" cy="2754000"/>
          </a:xfrm>
          <a:prstGeom prst="rect">
            <a:avLst/>
          </a:prstGeom>
          <a:gradFill>
            <a:gsLst>
              <a:gs pos="0">
                <a:srgbClr val="3865B4"/>
              </a:gs>
              <a:gs pos="25000">
                <a:srgbClr val="3865B4"/>
              </a:gs>
              <a:gs pos="94000">
                <a:srgbClr val="3A3838"/>
              </a:gs>
              <a:gs pos="100000">
                <a:srgbClr val="3A3838"/>
              </a:gs>
            </a:gsLst>
            <a:lin ang="419989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90" name="Google Shape;490;g47708e5b1a_0_24"/>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491" name="Google Shape;491;g47708e5b1a_0_24"/>
          <p:cNvSpPr txBox="1">
            <a:spLocks noGrp="1"/>
          </p:cNvSpPr>
          <p:nvPr>
            <p:ph type="title"/>
          </p:nvPr>
        </p:nvSpPr>
        <p:spPr>
          <a:xfrm>
            <a:off x="1477250" y="804888"/>
            <a:ext cx="102351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FFFFFF"/>
              </a:buClr>
              <a:buSzPts val="4000"/>
              <a:buFont typeface="Calibri"/>
              <a:buNone/>
            </a:pPr>
            <a:r>
              <a:rPr lang="en-US" sz="4000" dirty="0">
                <a:solidFill>
                  <a:srgbClr val="FFFFFF"/>
                </a:solidFill>
                <a:latin typeface="Avenir Book" panose="02000503020000020003" pitchFamily="2" charset="0"/>
              </a:rPr>
              <a:t>Exercise 2: Data exploration with R</a:t>
            </a:r>
            <a:endParaRPr sz="4000" dirty="0">
              <a:solidFill>
                <a:srgbClr val="FFFFFF"/>
              </a:solidFill>
              <a:latin typeface="Avenir Book" panose="02000503020000020003" pitchFamily="2" charset="0"/>
            </a:endParaRPr>
          </a:p>
        </p:txBody>
      </p:sp>
      <p:pic>
        <p:nvPicPr>
          <p:cNvPr id="492" name="Google Shape;492;g47708e5b1a_0_24"/>
          <p:cNvPicPr preferRelativeResize="0"/>
          <p:nvPr/>
        </p:nvPicPr>
        <p:blipFill>
          <a:blip r:embed="rId4">
            <a:alphaModFix/>
          </a:blip>
          <a:stretch>
            <a:fillRect/>
          </a:stretch>
        </p:blipFill>
        <p:spPr>
          <a:xfrm>
            <a:off x="1065750" y="1050675"/>
            <a:ext cx="1331525" cy="834125"/>
          </a:xfrm>
          <a:prstGeom prst="rect">
            <a:avLst/>
          </a:prstGeom>
          <a:noFill/>
          <a:ln>
            <a:noFill/>
          </a:ln>
        </p:spPr>
      </p:pic>
    </p:spTree>
    <p:extLst>
      <p:ext uri="{BB962C8B-B14F-4D97-AF65-F5344CB8AC3E}">
        <p14:creationId xmlns:p14="http://schemas.microsoft.com/office/powerpoint/2010/main" val="23231914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13"/>
          <p:cNvSpPr txBox="1">
            <a:spLocks noGrp="1"/>
          </p:cNvSpPr>
          <p:nvPr>
            <p:ph type="title" idx="4294967295"/>
          </p:nvPr>
        </p:nvSpPr>
        <p:spPr>
          <a:xfrm>
            <a:off x="575729" y="12850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a:solidFill>
                  <a:srgbClr val="674EA7"/>
                </a:solidFill>
                <a:latin typeface="Avenir Book" panose="02000503020000020003" pitchFamily="2" charset="0"/>
              </a:rPr>
              <a:t>Read in the data</a:t>
            </a:r>
            <a:endParaRPr b="1">
              <a:solidFill>
                <a:srgbClr val="674EA7"/>
              </a:solidFill>
              <a:latin typeface="Avenir Book" panose="02000503020000020003" pitchFamily="2" charset="0"/>
            </a:endParaRPr>
          </a:p>
        </p:txBody>
      </p:sp>
      <p:pic>
        <p:nvPicPr>
          <p:cNvPr id="5" name="Picture 4">
            <a:extLst>
              <a:ext uri="{FF2B5EF4-FFF2-40B4-BE49-F238E27FC236}">
                <a16:creationId xmlns:a16="http://schemas.microsoft.com/office/drawing/2014/main" id="{C5CA5048-D545-D345-8B57-BBF0B57F903E}"/>
              </a:ext>
            </a:extLst>
          </p:cNvPr>
          <p:cNvPicPr>
            <a:picLocks noChangeAspect="1"/>
          </p:cNvPicPr>
          <p:nvPr/>
        </p:nvPicPr>
        <p:blipFill rotWithShape="1">
          <a:blip r:embed="rId3"/>
          <a:srcRect b="18520"/>
          <a:stretch/>
        </p:blipFill>
        <p:spPr>
          <a:xfrm>
            <a:off x="371684" y="2318082"/>
            <a:ext cx="11448631" cy="905178"/>
          </a:xfrm>
          <a:prstGeom prst="rect">
            <a:avLst/>
          </a:prstGeom>
        </p:spPr>
      </p:pic>
    </p:spTree>
    <p:extLst>
      <p:ext uri="{BB962C8B-B14F-4D97-AF65-F5344CB8AC3E}">
        <p14:creationId xmlns:p14="http://schemas.microsoft.com/office/powerpoint/2010/main" val="22171276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g47708e5b1a_0_41"/>
          <p:cNvSpPr txBox="1">
            <a:spLocks noGrp="1"/>
          </p:cNvSpPr>
          <p:nvPr>
            <p:ph type="title" idx="4294967295"/>
          </p:nvPr>
        </p:nvSpPr>
        <p:spPr>
          <a:xfrm>
            <a:off x="575729" y="11707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dirty="0" err="1">
                <a:solidFill>
                  <a:srgbClr val="674EA7"/>
                </a:solidFill>
                <a:latin typeface="Avenir Book" panose="02000503020000020003" pitchFamily="2" charset="0"/>
              </a:rPr>
              <a:t>Visualise</a:t>
            </a:r>
            <a:r>
              <a:rPr lang="en-US" b="1" dirty="0">
                <a:solidFill>
                  <a:srgbClr val="674EA7"/>
                </a:solidFill>
                <a:latin typeface="Avenir Book" panose="02000503020000020003" pitchFamily="2" charset="0"/>
              </a:rPr>
              <a:t> the data</a:t>
            </a:r>
            <a:endParaRPr b="1" dirty="0">
              <a:solidFill>
                <a:srgbClr val="674EA7"/>
              </a:solidFill>
              <a:latin typeface="Avenir Book" panose="02000503020000020003" pitchFamily="2" charset="0"/>
            </a:endParaRPr>
          </a:p>
        </p:txBody>
      </p:sp>
      <p:pic>
        <p:nvPicPr>
          <p:cNvPr id="3" name="Picture 2" descr="Table&#10;&#10;Description automatically generated">
            <a:extLst>
              <a:ext uri="{FF2B5EF4-FFF2-40B4-BE49-F238E27FC236}">
                <a16:creationId xmlns:a16="http://schemas.microsoft.com/office/drawing/2014/main" id="{09C2FA6F-4853-6C46-BD34-A255FFF9857C}"/>
              </a:ext>
            </a:extLst>
          </p:cNvPr>
          <p:cNvPicPr>
            <a:picLocks noChangeAspect="1"/>
          </p:cNvPicPr>
          <p:nvPr/>
        </p:nvPicPr>
        <p:blipFill>
          <a:blip r:embed="rId3"/>
          <a:stretch>
            <a:fillRect/>
          </a:stretch>
        </p:blipFill>
        <p:spPr>
          <a:xfrm>
            <a:off x="1238249" y="2535072"/>
            <a:ext cx="9715500" cy="3556000"/>
          </a:xfrm>
          <a:prstGeom prst="rect">
            <a:avLst/>
          </a:prstGeom>
        </p:spPr>
      </p:pic>
      <p:pic>
        <p:nvPicPr>
          <p:cNvPr id="8" name="Picture 7">
            <a:extLst>
              <a:ext uri="{FF2B5EF4-FFF2-40B4-BE49-F238E27FC236}">
                <a16:creationId xmlns:a16="http://schemas.microsoft.com/office/drawing/2014/main" id="{2DCAA0AB-D6DB-3C4C-9B5A-8736B1C914A7}"/>
              </a:ext>
            </a:extLst>
          </p:cNvPr>
          <p:cNvPicPr>
            <a:picLocks noChangeAspect="1"/>
          </p:cNvPicPr>
          <p:nvPr/>
        </p:nvPicPr>
        <p:blipFill>
          <a:blip r:embed="rId4"/>
          <a:stretch>
            <a:fillRect/>
          </a:stretch>
        </p:blipFill>
        <p:spPr>
          <a:xfrm>
            <a:off x="371684" y="1209372"/>
            <a:ext cx="11448631" cy="1110918"/>
          </a:xfrm>
          <a:prstGeom prst="rect">
            <a:avLst/>
          </a:prstGeom>
        </p:spPr>
      </p:pic>
    </p:spTree>
    <p:extLst>
      <p:ext uri="{BB962C8B-B14F-4D97-AF65-F5344CB8AC3E}">
        <p14:creationId xmlns:p14="http://schemas.microsoft.com/office/powerpoint/2010/main" val="12347292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g6293b3d42b_1_314"/>
          <p:cNvSpPr txBox="1">
            <a:spLocks noGrp="1"/>
          </p:cNvSpPr>
          <p:nvPr>
            <p:ph type="title" idx="4294967295"/>
          </p:nvPr>
        </p:nvSpPr>
        <p:spPr>
          <a:xfrm>
            <a:off x="575729" y="11707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dirty="0">
                <a:solidFill>
                  <a:srgbClr val="674EA7"/>
                </a:solidFill>
                <a:latin typeface="Avenir Book" panose="02000503020000020003" pitchFamily="2" charset="0"/>
              </a:rPr>
              <a:t>Exploration of the data</a:t>
            </a:r>
            <a:endParaRPr b="1" dirty="0">
              <a:solidFill>
                <a:srgbClr val="674EA7"/>
              </a:solidFill>
              <a:latin typeface="Avenir Book" panose="02000503020000020003" pitchFamily="2" charset="0"/>
            </a:endParaRPr>
          </a:p>
        </p:txBody>
      </p:sp>
      <p:pic>
        <p:nvPicPr>
          <p:cNvPr id="511" name="Google Shape;511;g6293b3d42b_1_314"/>
          <p:cNvPicPr preferRelativeResize="0"/>
          <p:nvPr/>
        </p:nvPicPr>
        <p:blipFill rotWithShape="1">
          <a:blip r:embed="rId3">
            <a:alphaModFix/>
          </a:blip>
          <a:srcRect l="894"/>
          <a:stretch/>
        </p:blipFill>
        <p:spPr>
          <a:xfrm>
            <a:off x="880110" y="1442775"/>
            <a:ext cx="10270490" cy="1447800"/>
          </a:xfrm>
          <a:prstGeom prst="rect">
            <a:avLst/>
          </a:prstGeom>
          <a:noFill/>
          <a:ln>
            <a:noFill/>
          </a:ln>
        </p:spPr>
      </p:pic>
      <p:pic>
        <p:nvPicPr>
          <p:cNvPr id="512" name="Google Shape;512;g6293b3d42b_1_314"/>
          <p:cNvPicPr preferRelativeResize="0"/>
          <p:nvPr/>
        </p:nvPicPr>
        <p:blipFill rotWithShape="1">
          <a:blip r:embed="rId4">
            <a:alphaModFix/>
          </a:blip>
          <a:srcRect t="9057"/>
          <a:stretch/>
        </p:blipFill>
        <p:spPr>
          <a:xfrm>
            <a:off x="152400" y="3236576"/>
            <a:ext cx="11887200" cy="2848650"/>
          </a:xfrm>
          <a:prstGeom prst="rect">
            <a:avLst/>
          </a:prstGeom>
          <a:noFill/>
          <a:ln>
            <a:noFill/>
          </a:ln>
        </p:spPr>
      </p:pic>
    </p:spTree>
    <p:extLst>
      <p:ext uri="{BB962C8B-B14F-4D97-AF65-F5344CB8AC3E}">
        <p14:creationId xmlns:p14="http://schemas.microsoft.com/office/powerpoint/2010/main" val="33135461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g47708e5b1a_0_47"/>
          <p:cNvSpPr txBox="1">
            <a:spLocks noGrp="1"/>
          </p:cNvSpPr>
          <p:nvPr>
            <p:ph type="title" idx="4294967295"/>
          </p:nvPr>
        </p:nvSpPr>
        <p:spPr>
          <a:xfrm>
            <a:off x="575729" y="11707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dirty="0">
                <a:solidFill>
                  <a:srgbClr val="674EA7"/>
                </a:solidFill>
                <a:latin typeface="Avenir Book" panose="02000503020000020003" pitchFamily="2" charset="0"/>
              </a:rPr>
              <a:t>Plot the data using plot command</a:t>
            </a:r>
            <a:endParaRPr b="1" dirty="0">
              <a:solidFill>
                <a:srgbClr val="674EA7"/>
              </a:solidFill>
              <a:latin typeface="Avenir Book" panose="02000503020000020003" pitchFamily="2" charset="0"/>
            </a:endParaRPr>
          </a:p>
        </p:txBody>
      </p:sp>
      <p:pic>
        <p:nvPicPr>
          <p:cNvPr id="3" name="Picture 2">
            <a:extLst>
              <a:ext uri="{FF2B5EF4-FFF2-40B4-BE49-F238E27FC236}">
                <a16:creationId xmlns:a16="http://schemas.microsoft.com/office/drawing/2014/main" id="{FCE9198C-E58B-B242-A748-190DE1F9F39D}"/>
              </a:ext>
            </a:extLst>
          </p:cNvPr>
          <p:cNvPicPr>
            <a:picLocks noChangeAspect="1"/>
          </p:cNvPicPr>
          <p:nvPr/>
        </p:nvPicPr>
        <p:blipFill>
          <a:blip r:embed="rId3"/>
          <a:stretch>
            <a:fillRect/>
          </a:stretch>
        </p:blipFill>
        <p:spPr>
          <a:xfrm>
            <a:off x="725809" y="1442774"/>
            <a:ext cx="9803396" cy="1151835"/>
          </a:xfrm>
          <a:prstGeom prst="rect">
            <a:avLst/>
          </a:prstGeom>
        </p:spPr>
      </p:pic>
    </p:spTree>
    <p:extLst>
      <p:ext uri="{BB962C8B-B14F-4D97-AF65-F5344CB8AC3E}">
        <p14:creationId xmlns:p14="http://schemas.microsoft.com/office/powerpoint/2010/main" val="11497966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g47708e5b1a_0_47"/>
          <p:cNvSpPr txBox="1">
            <a:spLocks noGrp="1"/>
          </p:cNvSpPr>
          <p:nvPr>
            <p:ph type="title" idx="4294967295"/>
          </p:nvPr>
        </p:nvSpPr>
        <p:spPr>
          <a:xfrm>
            <a:off x="575729" y="11707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dirty="0">
                <a:solidFill>
                  <a:srgbClr val="674EA7"/>
                </a:solidFill>
                <a:latin typeface="Avenir Book" panose="02000503020000020003" pitchFamily="2" charset="0"/>
              </a:rPr>
              <a:t>Plot the data using plot command</a:t>
            </a:r>
            <a:endParaRPr b="1" dirty="0">
              <a:solidFill>
                <a:srgbClr val="674EA7"/>
              </a:solidFill>
              <a:latin typeface="Avenir Book" panose="02000503020000020003" pitchFamily="2" charset="0"/>
            </a:endParaRPr>
          </a:p>
        </p:txBody>
      </p:sp>
      <p:pic>
        <p:nvPicPr>
          <p:cNvPr id="519" name="Google Shape;519;g47708e5b1a_0_47"/>
          <p:cNvPicPr preferRelativeResize="0"/>
          <p:nvPr/>
        </p:nvPicPr>
        <p:blipFill>
          <a:blip r:embed="rId3">
            <a:alphaModFix/>
          </a:blip>
          <a:stretch>
            <a:fillRect/>
          </a:stretch>
        </p:blipFill>
        <p:spPr>
          <a:xfrm>
            <a:off x="2178625" y="2753775"/>
            <a:ext cx="6822568" cy="3986476"/>
          </a:xfrm>
          <a:prstGeom prst="rect">
            <a:avLst/>
          </a:prstGeom>
          <a:noFill/>
          <a:ln>
            <a:noFill/>
          </a:ln>
        </p:spPr>
      </p:pic>
      <p:pic>
        <p:nvPicPr>
          <p:cNvPr id="3" name="Picture 2">
            <a:extLst>
              <a:ext uri="{FF2B5EF4-FFF2-40B4-BE49-F238E27FC236}">
                <a16:creationId xmlns:a16="http://schemas.microsoft.com/office/drawing/2014/main" id="{FCE9198C-E58B-B242-A748-190DE1F9F39D}"/>
              </a:ext>
            </a:extLst>
          </p:cNvPr>
          <p:cNvPicPr>
            <a:picLocks noChangeAspect="1"/>
          </p:cNvPicPr>
          <p:nvPr/>
        </p:nvPicPr>
        <p:blipFill>
          <a:blip r:embed="rId4"/>
          <a:stretch>
            <a:fillRect/>
          </a:stretch>
        </p:blipFill>
        <p:spPr>
          <a:xfrm>
            <a:off x="725809" y="1442774"/>
            <a:ext cx="9803396" cy="1151835"/>
          </a:xfrm>
          <a:prstGeom prst="rect">
            <a:avLst/>
          </a:prstGeom>
        </p:spPr>
      </p:pic>
    </p:spTree>
    <p:extLst>
      <p:ext uri="{BB962C8B-B14F-4D97-AF65-F5344CB8AC3E}">
        <p14:creationId xmlns:p14="http://schemas.microsoft.com/office/powerpoint/2010/main" val="15633263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5" name="Google Shape;525;g47708e5b1a_0_56"/>
          <p:cNvSpPr txBox="1"/>
          <p:nvPr/>
        </p:nvSpPr>
        <p:spPr>
          <a:xfrm>
            <a:off x="1402775" y="3134600"/>
            <a:ext cx="9775200" cy="197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b="1" i="1" dirty="0">
                <a:solidFill>
                  <a:srgbClr val="1155CC"/>
                </a:solidFill>
                <a:latin typeface="Avenir Book" panose="02000503020000020003" pitchFamily="2" charset="0"/>
                <a:ea typeface="Calibri"/>
                <a:cs typeface="Calibri"/>
                <a:sym typeface="Calibri"/>
              </a:rPr>
              <a:t>Exercise: How do you plot Class vs Age?</a:t>
            </a:r>
            <a:endParaRPr sz="3600" b="1" i="1" dirty="0">
              <a:solidFill>
                <a:srgbClr val="1155CC"/>
              </a:solidFill>
              <a:latin typeface="Avenir Book" panose="02000503020000020003" pitchFamily="2" charset="0"/>
              <a:ea typeface="Calibri"/>
              <a:cs typeface="Calibri"/>
              <a:sym typeface="Calibri"/>
            </a:endParaRPr>
          </a:p>
        </p:txBody>
      </p:sp>
      <p:sp>
        <p:nvSpPr>
          <p:cNvPr id="526" name="Google Shape;526;g47708e5b1a_0_56"/>
          <p:cNvSpPr txBox="1">
            <a:spLocks noGrp="1"/>
          </p:cNvSpPr>
          <p:nvPr>
            <p:ph type="title" idx="4294967295"/>
          </p:nvPr>
        </p:nvSpPr>
        <p:spPr>
          <a:xfrm>
            <a:off x="575729" y="11707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a:solidFill>
                  <a:srgbClr val="674EA7"/>
                </a:solidFill>
                <a:latin typeface="Avenir Book" panose="02000503020000020003" pitchFamily="2" charset="0"/>
              </a:rPr>
              <a:t>Plot the data using plot command</a:t>
            </a:r>
            <a:endParaRPr b="1">
              <a:solidFill>
                <a:srgbClr val="674EA7"/>
              </a:solidFill>
              <a:latin typeface="Avenir Book" panose="02000503020000020003" pitchFamily="2" charset="0"/>
            </a:endParaRPr>
          </a:p>
        </p:txBody>
      </p:sp>
      <p:pic>
        <p:nvPicPr>
          <p:cNvPr id="5" name="Picture 4">
            <a:extLst>
              <a:ext uri="{FF2B5EF4-FFF2-40B4-BE49-F238E27FC236}">
                <a16:creationId xmlns:a16="http://schemas.microsoft.com/office/drawing/2014/main" id="{22734350-752F-D540-87F5-0477D39A7E0D}"/>
              </a:ext>
            </a:extLst>
          </p:cNvPr>
          <p:cNvPicPr>
            <a:picLocks noChangeAspect="1"/>
          </p:cNvPicPr>
          <p:nvPr/>
        </p:nvPicPr>
        <p:blipFill>
          <a:blip r:embed="rId3"/>
          <a:stretch>
            <a:fillRect/>
          </a:stretch>
        </p:blipFill>
        <p:spPr>
          <a:xfrm>
            <a:off x="725809" y="1442774"/>
            <a:ext cx="9803396" cy="1151835"/>
          </a:xfrm>
          <a:prstGeom prst="rect">
            <a:avLst/>
          </a:prstGeom>
        </p:spPr>
      </p:pic>
    </p:spTree>
    <p:extLst>
      <p:ext uri="{BB962C8B-B14F-4D97-AF65-F5344CB8AC3E}">
        <p14:creationId xmlns:p14="http://schemas.microsoft.com/office/powerpoint/2010/main" val="33928162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6" name="Google Shape;526;g47708e5b1a_0_56"/>
          <p:cNvSpPr txBox="1">
            <a:spLocks noGrp="1"/>
          </p:cNvSpPr>
          <p:nvPr>
            <p:ph type="title" idx="4294967295"/>
          </p:nvPr>
        </p:nvSpPr>
        <p:spPr>
          <a:xfrm>
            <a:off x="575729" y="11707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dirty="0">
                <a:solidFill>
                  <a:srgbClr val="674EA7"/>
                </a:solidFill>
                <a:latin typeface="Avenir Book" panose="02000503020000020003" pitchFamily="2" charset="0"/>
              </a:rPr>
              <a:t>Plot the data using plot command</a:t>
            </a:r>
            <a:endParaRPr b="1" dirty="0">
              <a:solidFill>
                <a:srgbClr val="674EA7"/>
              </a:solidFill>
              <a:latin typeface="Avenir Book" panose="02000503020000020003" pitchFamily="2" charset="0"/>
            </a:endParaRPr>
          </a:p>
        </p:txBody>
      </p:sp>
      <p:pic>
        <p:nvPicPr>
          <p:cNvPr id="5" name="Picture 4">
            <a:extLst>
              <a:ext uri="{FF2B5EF4-FFF2-40B4-BE49-F238E27FC236}">
                <a16:creationId xmlns:a16="http://schemas.microsoft.com/office/drawing/2014/main" id="{22734350-752F-D540-87F5-0477D39A7E0D}"/>
              </a:ext>
            </a:extLst>
          </p:cNvPr>
          <p:cNvPicPr>
            <a:picLocks noChangeAspect="1"/>
          </p:cNvPicPr>
          <p:nvPr/>
        </p:nvPicPr>
        <p:blipFill>
          <a:blip r:embed="rId3"/>
          <a:stretch>
            <a:fillRect/>
          </a:stretch>
        </p:blipFill>
        <p:spPr>
          <a:xfrm>
            <a:off x="725809" y="1442774"/>
            <a:ext cx="9803396" cy="1151835"/>
          </a:xfrm>
          <a:prstGeom prst="rect">
            <a:avLst/>
          </a:prstGeom>
        </p:spPr>
      </p:pic>
      <p:pic>
        <p:nvPicPr>
          <p:cNvPr id="6" name="Picture 5">
            <a:extLst>
              <a:ext uri="{FF2B5EF4-FFF2-40B4-BE49-F238E27FC236}">
                <a16:creationId xmlns:a16="http://schemas.microsoft.com/office/drawing/2014/main" id="{BC69BAF1-1C9F-B44C-A32D-66DC4DDF4B01}"/>
              </a:ext>
            </a:extLst>
          </p:cNvPr>
          <p:cNvPicPr>
            <a:picLocks noChangeAspect="1"/>
          </p:cNvPicPr>
          <p:nvPr/>
        </p:nvPicPr>
        <p:blipFill>
          <a:blip r:embed="rId4"/>
          <a:stretch>
            <a:fillRect/>
          </a:stretch>
        </p:blipFill>
        <p:spPr>
          <a:xfrm>
            <a:off x="725809" y="4263392"/>
            <a:ext cx="10067944" cy="836746"/>
          </a:xfrm>
          <a:prstGeom prst="rect">
            <a:avLst/>
          </a:prstGeom>
        </p:spPr>
      </p:pic>
      <p:sp>
        <p:nvSpPr>
          <p:cNvPr id="9" name="Google Shape;525;g47708e5b1a_0_56">
            <a:extLst>
              <a:ext uri="{FF2B5EF4-FFF2-40B4-BE49-F238E27FC236}">
                <a16:creationId xmlns:a16="http://schemas.microsoft.com/office/drawing/2014/main" id="{B644EB87-E7A8-564B-A387-240EF213E9C9}"/>
              </a:ext>
            </a:extLst>
          </p:cNvPr>
          <p:cNvSpPr txBox="1"/>
          <p:nvPr/>
        </p:nvSpPr>
        <p:spPr>
          <a:xfrm>
            <a:off x="1402775" y="3134600"/>
            <a:ext cx="9775200" cy="197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b="1" i="1" dirty="0">
                <a:solidFill>
                  <a:srgbClr val="1155CC"/>
                </a:solidFill>
                <a:latin typeface="Avenir Book" panose="02000503020000020003" pitchFamily="2" charset="0"/>
                <a:ea typeface="Calibri"/>
                <a:cs typeface="Calibri"/>
                <a:sym typeface="Calibri"/>
              </a:rPr>
              <a:t>Exercise: How do you plot Class vs Age?</a:t>
            </a:r>
            <a:endParaRPr sz="3600" b="1" i="1" dirty="0">
              <a:solidFill>
                <a:srgbClr val="1155CC"/>
              </a:solidFill>
              <a:latin typeface="Avenir Book" panose="02000503020000020003" pitchFamily="2" charset="0"/>
              <a:ea typeface="Calibri"/>
              <a:cs typeface="Calibri"/>
              <a:sym typeface="Calibri"/>
            </a:endParaRPr>
          </a:p>
        </p:txBody>
      </p:sp>
    </p:spTree>
    <p:extLst>
      <p:ext uri="{BB962C8B-B14F-4D97-AF65-F5344CB8AC3E}">
        <p14:creationId xmlns:p14="http://schemas.microsoft.com/office/powerpoint/2010/main" val="8061973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6" name="Google Shape;526;g47708e5b1a_0_56"/>
          <p:cNvSpPr txBox="1">
            <a:spLocks noGrp="1"/>
          </p:cNvSpPr>
          <p:nvPr>
            <p:ph type="title" idx="4294967295"/>
          </p:nvPr>
        </p:nvSpPr>
        <p:spPr>
          <a:xfrm>
            <a:off x="575729" y="11707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dirty="0">
                <a:solidFill>
                  <a:srgbClr val="674EA7"/>
                </a:solidFill>
                <a:latin typeface="Avenir Book" panose="02000503020000020003" pitchFamily="2" charset="0"/>
              </a:rPr>
              <a:t>Plot the data using plot command</a:t>
            </a:r>
            <a:endParaRPr b="1" dirty="0">
              <a:solidFill>
                <a:srgbClr val="674EA7"/>
              </a:solidFill>
              <a:latin typeface="Avenir Book" panose="02000503020000020003" pitchFamily="2" charset="0"/>
            </a:endParaRPr>
          </a:p>
        </p:txBody>
      </p:sp>
      <p:pic>
        <p:nvPicPr>
          <p:cNvPr id="8" name="Picture 7">
            <a:extLst>
              <a:ext uri="{FF2B5EF4-FFF2-40B4-BE49-F238E27FC236}">
                <a16:creationId xmlns:a16="http://schemas.microsoft.com/office/drawing/2014/main" id="{24DCFCB7-4C03-5C4D-BEBC-E71B351095DC}"/>
              </a:ext>
            </a:extLst>
          </p:cNvPr>
          <p:cNvPicPr>
            <a:picLocks noChangeAspect="1"/>
          </p:cNvPicPr>
          <p:nvPr/>
        </p:nvPicPr>
        <p:blipFill>
          <a:blip r:embed="rId3"/>
          <a:stretch>
            <a:fillRect/>
          </a:stretch>
        </p:blipFill>
        <p:spPr>
          <a:xfrm>
            <a:off x="575729" y="1442775"/>
            <a:ext cx="10067944" cy="836746"/>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566A8B5C-E456-7646-9910-86DF3B76E777}"/>
              </a:ext>
            </a:extLst>
          </p:cNvPr>
          <p:cNvPicPr>
            <a:picLocks noChangeAspect="1"/>
          </p:cNvPicPr>
          <p:nvPr/>
        </p:nvPicPr>
        <p:blipFill>
          <a:blip r:embed="rId4"/>
          <a:stretch>
            <a:fillRect/>
          </a:stretch>
        </p:blipFill>
        <p:spPr>
          <a:xfrm>
            <a:off x="2706369" y="2602230"/>
            <a:ext cx="5612237" cy="3970020"/>
          </a:xfrm>
          <a:prstGeom prst="rect">
            <a:avLst/>
          </a:prstGeom>
        </p:spPr>
      </p:pic>
    </p:spTree>
    <p:extLst>
      <p:ext uri="{BB962C8B-B14F-4D97-AF65-F5344CB8AC3E}">
        <p14:creationId xmlns:p14="http://schemas.microsoft.com/office/powerpoint/2010/main" val="3809854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g6293b3d42b_1_304"/>
          <p:cNvSpPr txBox="1">
            <a:spLocks noGrp="1"/>
          </p:cNvSpPr>
          <p:nvPr>
            <p:ph type="ctrTitle"/>
          </p:nvPr>
        </p:nvSpPr>
        <p:spPr>
          <a:xfrm>
            <a:off x="1625600" y="179900"/>
            <a:ext cx="8607300" cy="15465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181818"/>
              </a:buClr>
              <a:buFont typeface="Helvetica Neue"/>
              <a:buNone/>
            </a:pPr>
            <a:r>
              <a:rPr lang="en-US" sz="4800" b="1" dirty="0">
                <a:solidFill>
                  <a:srgbClr val="88398A"/>
                </a:solidFill>
                <a:latin typeface="Avenir Book" panose="02000503020000020003" pitchFamily="2" charset="0"/>
                <a:ea typeface="Helvetica Neue"/>
                <a:cs typeface="Helvetica Neue"/>
                <a:sym typeface="Helvetica Neue"/>
              </a:rPr>
              <a:t>What’s R?</a:t>
            </a:r>
            <a:endParaRPr sz="4800" dirty="0">
              <a:latin typeface="Avenir Book" panose="02000503020000020003" pitchFamily="2" charset="0"/>
            </a:endParaRPr>
          </a:p>
        </p:txBody>
      </p:sp>
      <p:sp>
        <p:nvSpPr>
          <p:cNvPr id="257" name="Google Shape;257;g6293b3d42b_1_304"/>
          <p:cNvSpPr txBox="1"/>
          <p:nvPr/>
        </p:nvSpPr>
        <p:spPr>
          <a:xfrm>
            <a:off x="444700" y="1327900"/>
            <a:ext cx="113637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a:solidFill>
                  <a:srgbClr val="222222"/>
                </a:solidFill>
                <a:highlight>
                  <a:srgbClr val="FFFFFF"/>
                </a:highlight>
                <a:latin typeface="Avenir Book" panose="02000503020000020003" pitchFamily="2" charset="0"/>
              </a:rPr>
              <a:t>R is a </a:t>
            </a:r>
            <a:r>
              <a:rPr lang="en-US" sz="3600" b="1">
                <a:solidFill>
                  <a:srgbClr val="88398A"/>
                </a:solidFill>
                <a:latin typeface="Avenir Book" panose="02000503020000020003" pitchFamily="2" charset="0"/>
                <a:ea typeface="Helvetica Neue"/>
                <a:cs typeface="Helvetica Neue"/>
                <a:sym typeface="Helvetica Neue"/>
              </a:rPr>
              <a:t>programming language </a:t>
            </a:r>
            <a:r>
              <a:rPr lang="en-US" sz="3600">
                <a:solidFill>
                  <a:srgbClr val="222222"/>
                </a:solidFill>
                <a:highlight>
                  <a:srgbClr val="FFFFFF"/>
                </a:highlight>
                <a:latin typeface="Avenir Book" panose="02000503020000020003" pitchFamily="2" charset="0"/>
              </a:rPr>
              <a:t>and </a:t>
            </a:r>
            <a:r>
              <a:rPr lang="en-US" sz="3600" b="1">
                <a:solidFill>
                  <a:srgbClr val="88398A"/>
                </a:solidFill>
                <a:latin typeface="Avenir Book" panose="02000503020000020003" pitchFamily="2" charset="0"/>
                <a:ea typeface="Helvetica Neue"/>
                <a:cs typeface="Helvetica Neue"/>
                <a:sym typeface="Helvetica Neue"/>
              </a:rPr>
              <a:t>free software  </a:t>
            </a:r>
            <a:r>
              <a:rPr lang="en-US" sz="3600">
                <a:solidFill>
                  <a:srgbClr val="222222"/>
                </a:solidFill>
                <a:highlight>
                  <a:srgbClr val="FFFFFF"/>
                </a:highlight>
                <a:latin typeface="Avenir Book" panose="02000503020000020003" pitchFamily="2" charset="0"/>
              </a:rPr>
              <a:t>environment for </a:t>
            </a:r>
            <a:r>
              <a:rPr lang="en-US" sz="3600" b="1">
                <a:solidFill>
                  <a:srgbClr val="88398A"/>
                </a:solidFill>
                <a:latin typeface="Avenir Book" panose="02000503020000020003" pitchFamily="2" charset="0"/>
                <a:ea typeface="Helvetica Neue"/>
                <a:cs typeface="Helvetica Neue"/>
                <a:sym typeface="Helvetica Neue"/>
              </a:rPr>
              <a:t>statistical computing and graphics</a:t>
            </a:r>
            <a:endParaRPr sz="3600" b="1">
              <a:latin typeface="Avenir Book" panose="02000503020000020003" pitchFamily="2" charset="0"/>
            </a:endParaRPr>
          </a:p>
        </p:txBody>
      </p:sp>
      <p:pic>
        <p:nvPicPr>
          <p:cNvPr id="258" name="Google Shape;258;g6293b3d42b_1_304"/>
          <p:cNvPicPr preferRelativeResize="0"/>
          <p:nvPr/>
        </p:nvPicPr>
        <p:blipFill>
          <a:blip r:embed="rId3">
            <a:alphaModFix/>
          </a:blip>
          <a:stretch>
            <a:fillRect/>
          </a:stretch>
        </p:blipFill>
        <p:spPr>
          <a:xfrm>
            <a:off x="692025" y="3061725"/>
            <a:ext cx="5154950" cy="3092975"/>
          </a:xfrm>
          <a:prstGeom prst="rect">
            <a:avLst/>
          </a:prstGeom>
          <a:noFill/>
          <a:ln>
            <a:noFill/>
          </a:ln>
        </p:spPr>
      </p:pic>
      <p:pic>
        <p:nvPicPr>
          <p:cNvPr id="259" name="Google Shape;259;g6293b3d42b_1_304"/>
          <p:cNvPicPr preferRelativeResize="0"/>
          <p:nvPr/>
        </p:nvPicPr>
        <p:blipFill>
          <a:blip r:embed="rId4">
            <a:alphaModFix/>
          </a:blip>
          <a:stretch>
            <a:fillRect/>
          </a:stretch>
        </p:blipFill>
        <p:spPr>
          <a:xfrm>
            <a:off x="10232900" y="179900"/>
            <a:ext cx="1657350" cy="1038225"/>
          </a:xfrm>
          <a:prstGeom prst="rect">
            <a:avLst/>
          </a:prstGeom>
          <a:noFill/>
          <a:ln>
            <a:noFill/>
          </a:ln>
        </p:spPr>
      </p:pic>
      <p:pic>
        <p:nvPicPr>
          <p:cNvPr id="260" name="Google Shape;260;g6293b3d42b_1_304"/>
          <p:cNvPicPr preferRelativeResize="0"/>
          <p:nvPr/>
        </p:nvPicPr>
        <p:blipFill>
          <a:blip r:embed="rId5">
            <a:alphaModFix/>
          </a:blip>
          <a:stretch>
            <a:fillRect/>
          </a:stretch>
        </p:blipFill>
        <p:spPr>
          <a:xfrm>
            <a:off x="6273913" y="5024175"/>
            <a:ext cx="4590990" cy="1546499"/>
          </a:xfrm>
          <a:prstGeom prst="rect">
            <a:avLst/>
          </a:prstGeom>
          <a:noFill/>
          <a:ln>
            <a:noFill/>
          </a:ln>
        </p:spPr>
      </p:pic>
      <p:pic>
        <p:nvPicPr>
          <p:cNvPr id="261" name="Google Shape;261;g6293b3d42b_1_304"/>
          <p:cNvPicPr preferRelativeResize="0"/>
          <p:nvPr/>
        </p:nvPicPr>
        <p:blipFill>
          <a:blip r:embed="rId6">
            <a:alphaModFix/>
          </a:blip>
          <a:stretch>
            <a:fillRect/>
          </a:stretch>
        </p:blipFill>
        <p:spPr>
          <a:xfrm>
            <a:off x="7366100" y="2735700"/>
            <a:ext cx="2204225" cy="2192325"/>
          </a:xfrm>
          <a:prstGeom prst="rect">
            <a:avLst/>
          </a:prstGeom>
          <a:noFill/>
          <a:ln>
            <a:noFill/>
          </a:ln>
        </p:spPr>
      </p:pic>
    </p:spTree>
    <p:extLst>
      <p:ext uri="{BB962C8B-B14F-4D97-AF65-F5344CB8AC3E}">
        <p14:creationId xmlns:p14="http://schemas.microsoft.com/office/powerpoint/2010/main" val="41445899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pic>
        <p:nvPicPr>
          <p:cNvPr id="3" name="Picture 2">
            <a:extLst>
              <a:ext uri="{FF2B5EF4-FFF2-40B4-BE49-F238E27FC236}">
                <a16:creationId xmlns:a16="http://schemas.microsoft.com/office/drawing/2014/main" id="{B5795409-6CE0-3549-BB06-A46039C3A7CB}"/>
              </a:ext>
            </a:extLst>
          </p:cNvPr>
          <p:cNvPicPr>
            <a:picLocks noChangeAspect="1"/>
          </p:cNvPicPr>
          <p:nvPr/>
        </p:nvPicPr>
        <p:blipFill>
          <a:blip r:embed="rId3"/>
          <a:stretch>
            <a:fillRect/>
          </a:stretch>
        </p:blipFill>
        <p:spPr>
          <a:xfrm>
            <a:off x="692568" y="1442774"/>
            <a:ext cx="10385183" cy="1186125"/>
          </a:xfrm>
          <a:prstGeom prst="rect">
            <a:avLst/>
          </a:prstGeom>
        </p:spPr>
      </p:pic>
      <p:pic>
        <p:nvPicPr>
          <p:cNvPr id="5" name="Picture 4" descr="Graphical user interface, text, application, chat or text message&#10;&#10;Description automatically generated">
            <a:extLst>
              <a:ext uri="{FF2B5EF4-FFF2-40B4-BE49-F238E27FC236}">
                <a16:creationId xmlns:a16="http://schemas.microsoft.com/office/drawing/2014/main" id="{FDA47DB1-5837-ED4B-B88F-C1DDBA9E9CA2}"/>
              </a:ext>
            </a:extLst>
          </p:cNvPr>
          <p:cNvPicPr>
            <a:picLocks noChangeAspect="1"/>
          </p:cNvPicPr>
          <p:nvPr/>
        </p:nvPicPr>
        <p:blipFill>
          <a:blip r:embed="rId4"/>
          <a:stretch>
            <a:fillRect/>
          </a:stretch>
        </p:blipFill>
        <p:spPr>
          <a:xfrm>
            <a:off x="692568" y="3676652"/>
            <a:ext cx="6950836" cy="2438398"/>
          </a:xfrm>
          <a:prstGeom prst="rect">
            <a:avLst/>
          </a:prstGeom>
        </p:spPr>
      </p:pic>
      <p:sp>
        <p:nvSpPr>
          <p:cNvPr id="6" name="Google Shape;539;g47708e5b1a_0_84">
            <a:extLst>
              <a:ext uri="{FF2B5EF4-FFF2-40B4-BE49-F238E27FC236}">
                <a16:creationId xmlns:a16="http://schemas.microsoft.com/office/drawing/2014/main" id="{BE865541-8833-474C-956B-712D374E8FBF}"/>
              </a:ext>
            </a:extLst>
          </p:cNvPr>
          <p:cNvSpPr txBox="1">
            <a:spLocks/>
          </p:cNvSpPr>
          <p:nvPr/>
        </p:nvSpPr>
        <p:spPr>
          <a:xfrm>
            <a:off x="575728" y="117075"/>
            <a:ext cx="11037151" cy="1325700"/>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4400"/>
              <a:buFont typeface="Calibri"/>
              <a:buNone/>
            </a:pPr>
            <a:r>
              <a:rPr lang="en-US" b="1">
                <a:solidFill>
                  <a:srgbClr val="674EA7"/>
                </a:solidFill>
                <a:latin typeface="Avenir Book" panose="02000503020000020003" pitchFamily="2" charset="0"/>
              </a:rPr>
              <a:t>Summarize main epidemiological variables</a:t>
            </a:r>
            <a:endParaRPr lang="en-US" b="1" dirty="0">
              <a:solidFill>
                <a:srgbClr val="674EA7"/>
              </a:solidFill>
              <a:latin typeface="Avenir Book" panose="02000503020000020003" pitchFamily="2" charset="0"/>
            </a:endParaRPr>
          </a:p>
        </p:txBody>
      </p:sp>
    </p:spTree>
    <p:extLst>
      <p:ext uri="{BB962C8B-B14F-4D97-AF65-F5344CB8AC3E}">
        <p14:creationId xmlns:p14="http://schemas.microsoft.com/office/powerpoint/2010/main" val="1214691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g47708e5b1a_0_84"/>
          <p:cNvSpPr txBox="1">
            <a:spLocks noGrp="1"/>
          </p:cNvSpPr>
          <p:nvPr>
            <p:ph type="title" idx="4294967295"/>
          </p:nvPr>
        </p:nvSpPr>
        <p:spPr>
          <a:xfrm>
            <a:off x="575728" y="117075"/>
            <a:ext cx="11037151"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dirty="0">
                <a:solidFill>
                  <a:srgbClr val="674EA7"/>
                </a:solidFill>
                <a:latin typeface="Avenir Book" panose="02000503020000020003" pitchFamily="2" charset="0"/>
              </a:rPr>
              <a:t>Summarize main epidemiological variables</a:t>
            </a:r>
            <a:endParaRPr b="1" dirty="0">
              <a:solidFill>
                <a:srgbClr val="674EA7"/>
              </a:solidFill>
              <a:latin typeface="Avenir Book" panose="02000503020000020003" pitchFamily="2" charset="0"/>
            </a:endParaRPr>
          </a:p>
        </p:txBody>
      </p:sp>
      <p:sp>
        <p:nvSpPr>
          <p:cNvPr id="6" name="Google Shape;525;g47708e5b1a_0_56">
            <a:extLst>
              <a:ext uri="{FF2B5EF4-FFF2-40B4-BE49-F238E27FC236}">
                <a16:creationId xmlns:a16="http://schemas.microsoft.com/office/drawing/2014/main" id="{BD2B5123-EDDC-274C-A1A7-20DD69A18825}"/>
              </a:ext>
            </a:extLst>
          </p:cNvPr>
          <p:cNvSpPr txBox="1"/>
          <p:nvPr/>
        </p:nvSpPr>
        <p:spPr>
          <a:xfrm>
            <a:off x="1208400" y="1454700"/>
            <a:ext cx="9775200" cy="197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b="1" i="1" dirty="0">
                <a:solidFill>
                  <a:srgbClr val="1155CC"/>
                </a:solidFill>
                <a:latin typeface="Avenir Book" panose="02000503020000020003" pitchFamily="2" charset="0"/>
                <a:ea typeface="Calibri"/>
                <a:cs typeface="Calibri"/>
                <a:sym typeface="Calibri"/>
              </a:rPr>
              <a:t>Exercise: How do you summarize age?</a:t>
            </a:r>
            <a:endParaRPr sz="3600" b="1" i="1" dirty="0">
              <a:solidFill>
                <a:srgbClr val="1155CC"/>
              </a:solidFill>
              <a:latin typeface="Avenir Book" panose="02000503020000020003" pitchFamily="2" charset="0"/>
              <a:ea typeface="Calibri"/>
              <a:cs typeface="Calibri"/>
              <a:sym typeface="Calibri"/>
            </a:endParaRPr>
          </a:p>
        </p:txBody>
      </p:sp>
    </p:spTree>
    <p:extLst>
      <p:ext uri="{BB962C8B-B14F-4D97-AF65-F5344CB8AC3E}">
        <p14:creationId xmlns:p14="http://schemas.microsoft.com/office/powerpoint/2010/main" val="25464143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6" name="Google Shape;525;g47708e5b1a_0_56">
            <a:extLst>
              <a:ext uri="{FF2B5EF4-FFF2-40B4-BE49-F238E27FC236}">
                <a16:creationId xmlns:a16="http://schemas.microsoft.com/office/drawing/2014/main" id="{BD2B5123-EDDC-274C-A1A7-20DD69A18825}"/>
              </a:ext>
            </a:extLst>
          </p:cNvPr>
          <p:cNvSpPr txBox="1"/>
          <p:nvPr/>
        </p:nvSpPr>
        <p:spPr>
          <a:xfrm>
            <a:off x="1208400" y="1454700"/>
            <a:ext cx="9775200" cy="197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b="1" i="1" dirty="0">
                <a:solidFill>
                  <a:srgbClr val="1155CC"/>
                </a:solidFill>
                <a:latin typeface="Avenir Book" panose="02000503020000020003" pitchFamily="2" charset="0"/>
                <a:ea typeface="Calibri"/>
                <a:cs typeface="Calibri"/>
                <a:sym typeface="Calibri"/>
              </a:rPr>
              <a:t>Exercise: How do you summarize age?</a:t>
            </a:r>
            <a:endParaRPr sz="3600" b="1" i="1" dirty="0">
              <a:solidFill>
                <a:srgbClr val="1155CC"/>
              </a:solidFill>
              <a:latin typeface="Avenir Book" panose="02000503020000020003" pitchFamily="2" charset="0"/>
              <a:ea typeface="Calibri"/>
              <a:cs typeface="Calibri"/>
              <a:sym typeface="Calibri"/>
            </a:endParaRPr>
          </a:p>
        </p:txBody>
      </p:sp>
      <p:pic>
        <p:nvPicPr>
          <p:cNvPr id="4" name="Picture 3" descr="Text&#10;&#10;Description automatically generated with medium confidence">
            <a:extLst>
              <a:ext uri="{FF2B5EF4-FFF2-40B4-BE49-F238E27FC236}">
                <a16:creationId xmlns:a16="http://schemas.microsoft.com/office/drawing/2014/main" id="{FD1BE538-85D2-9742-8F20-A8D6CD13E56C}"/>
              </a:ext>
            </a:extLst>
          </p:cNvPr>
          <p:cNvPicPr>
            <a:picLocks noChangeAspect="1"/>
          </p:cNvPicPr>
          <p:nvPr/>
        </p:nvPicPr>
        <p:blipFill>
          <a:blip r:embed="rId3"/>
          <a:stretch>
            <a:fillRect/>
          </a:stretch>
        </p:blipFill>
        <p:spPr>
          <a:xfrm>
            <a:off x="765810" y="3201670"/>
            <a:ext cx="9172142" cy="1416050"/>
          </a:xfrm>
          <a:prstGeom prst="rect">
            <a:avLst/>
          </a:prstGeom>
        </p:spPr>
      </p:pic>
      <p:sp>
        <p:nvSpPr>
          <p:cNvPr id="5" name="Google Shape;539;g47708e5b1a_0_84">
            <a:extLst>
              <a:ext uri="{FF2B5EF4-FFF2-40B4-BE49-F238E27FC236}">
                <a16:creationId xmlns:a16="http://schemas.microsoft.com/office/drawing/2014/main" id="{4E74276E-65D5-D946-8081-A93FF7528177}"/>
              </a:ext>
            </a:extLst>
          </p:cNvPr>
          <p:cNvSpPr txBox="1">
            <a:spLocks/>
          </p:cNvSpPr>
          <p:nvPr/>
        </p:nvSpPr>
        <p:spPr>
          <a:xfrm>
            <a:off x="575728" y="117075"/>
            <a:ext cx="11037151" cy="1325700"/>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4400"/>
              <a:buFont typeface="Calibri"/>
              <a:buNone/>
            </a:pPr>
            <a:r>
              <a:rPr lang="en-US" b="1">
                <a:solidFill>
                  <a:srgbClr val="674EA7"/>
                </a:solidFill>
                <a:latin typeface="Avenir Book" panose="02000503020000020003" pitchFamily="2" charset="0"/>
              </a:rPr>
              <a:t>Summarize main epidemiological variables</a:t>
            </a:r>
            <a:endParaRPr lang="en-US" b="1" dirty="0">
              <a:solidFill>
                <a:srgbClr val="674EA7"/>
              </a:solidFill>
              <a:latin typeface="Avenir Book" panose="02000503020000020003" pitchFamily="2" charset="0"/>
            </a:endParaRPr>
          </a:p>
        </p:txBody>
      </p:sp>
    </p:spTree>
    <p:extLst>
      <p:ext uri="{BB962C8B-B14F-4D97-AF65-F5344CB8AC3E}">
        <p14:creationId xmlns:p14="http://schemas.microsoft.com/office/powerpoint/2010/main" val="238381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g47708e5b1a_0_84"/>
          <p:cNvSpPr txBox="1">
            <a:spLocks noGrp="1"/>
          </p:cNvSpPr>
          <p:nvPr>
            <p:ph type="title" idx="4294967295"/>
          </p:nvPr>
        </p:nvSpPr>
        <p:spPr>
          <a:xfrm>
            <a:off x="575729" y="11707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dirty="0">
                <a:solidFill>
                  <a:srgbClr val="674EA7"/>
                </a:solidFill>
                <a:latin typeface="Avenir Book" panose="02000503020000020003" pitchFamily="2" charset="0"/>
              </a:rPr>
              <a:t>Plot the data using a </a:t>
            </a:r>
            <a:r>
              <a:rPr lang="en-US" b="1" dirty="0" err="1">
                <a:solidFill>
                  <a:srgbClr val="674EA7"/>
                </a:solidFill>
                <a:latin typeface="Avenir Book" panose="02000503020000020003" pitchFamily="2" charset="0"/>
              </a:rPr>
              <a:t>barplot</a:t>
            </a:r>
            <a:endParaRPr b="1" dirty="0">
              <a:solidFill>
                <a:srgbClr val="674EA7"/>
              </a:solidFill>
              <a:latin typeface="Avenir Book" panose="02000503020000020003" pitchFamily="2" charset="0"/>
            </a:endParaRPr>
          </a:p>
        </p:txBody>
      </p:sp>
      <p:pic>
        <p:nvPicPr>
          <p:cNvPr id="3" name="Picture 2">
            <a:extLst>
              <a:ext uri="{FF2B5EF4-FFF2-40B4-BE49-F238E27FC236}">
                <a16:creationId xmlns:a16="http://schemas.microsoft.com/office/drawing/2014/main" id="{B94CD19D-1334-CC4B-B0D5-FD410010537A}"/>
              </a:ext>
            </a:extLst>
          </p:cNvPr>
          <p:cNvPicPr>
            <a:picLocks noChangeAspect="1"/>
          </p:cNvPicPr>
          <p:nvPr/>
        </p:nvPicPr>
        <p:blipFill>
          <a:blip r:embed="rId3"/>
          <a:stretch>
            <a:fillRect/>
          </a:stretch>
        </p:blipFill>
        <p:spPr>
          <a:xfrm>
            <a:off x="695960" y="1442774"/>
            <a:ext cx="10913192" cy="1243275"/>
          </a:xfrm>
          <a:prstGeom prst="rect">
            <a:avLst/>
          </a:prstGeom>
        </p:spPr>
      </p:pic>
    </p:spTree>
    <p:extLst>
      <p:ext uri="{BB962C8B-B14F-4D97-AF65-F5344CB8AC3E}">
        <p14:creationId xmlns:p14="http://schemas.microsoft.com/office/powerpoint/2010/main" val="21150309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g47708e5b1a_0_84"/>
          <p:cNvSpPr txBox="1">
            <a:spLocks noGrp="1"/>
          </p:cNvSpPr>
          <p:nvPr>
            <p:ph type="title" idx="4294967295"/>
          </p:nvPr>
        </p:nvSpPr>
        <p:spPr>
          <a:xfrm>
            <a:off x="575729" y="11707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dirty="0">
                <a:solidFill>
                  <a:srgbClr val="674EA7"/>
                </a:solidFill>
                <a:latin typeface="Avenir Book" panose="02000503020000020003" pitchFamily="2" charset="0"/>
              </a:rPr>
              <a:t>Plot the data using a </a:t>
            </a:r>
            <a:r>
              <a:rPr lang="en-US" b="1" dirty="0" err="1">
                <a:solidFill>
                  <a:srgbClr val="674EA7"/>
                </a:solidFill>
                <a:latin typeface="Avenir Book" panose="02000503020000020003" pitchFamily="2" charset="0"/>
              </a:rPr>
              <a:t>barplot</a:t>
            </a:r>
            <a:endParaRPr b="1" dirty="0">
              <a:solidFill>
                <a:srgbClr val="674EA7"/>
              </a:solidFill>
              <a:latin typeface="Avenir Book" panose="02000503020000020003" pitchFamily="2" charset="0"/>
            </a:endParaRPr>
          </a:p>
        </p:txBody>
      </p:sp>
      <p:pic>
        <p:nvPicPr>
          <p:cNvPr id="3" name="Picture 2">
            <a:extLst>
              <a:ext uri="{FF2B5EF4-FFF2-40B4-BE49-F238E27FC236}">
                <a16:creationId xmlns:a16="http://schemas.microsoft.com/office/drawing/2014/main" id="{B94CD19D-1334-CC4B-B0D5-FD410010537A}"/>
              </a:ext>
            </a:extLst>
          </p:cNvPr>
          <p:cNvPicPr>
            <a:picLocks noChangeAspect="1"/>
          </p:cNvPicPr>
          <p:nvPr/>
        </p:nvPicPr>
        <p:blipFill>
          <a:blip r:embed="rId3"/>
          <a:stretch>
            <a:fillRect/>
          </a:stretch>
        </p:blipFill>
        <p:spPr>
          <a:xfrm>
            <a:off x="695960" y="1442774"/>
            <a:ext cx="10913192" cy="1243275"/>
          </a:xfrm>
          <a:prstGeom prst="rect">
            <a:avLst/>
          </a:prstGeom>
        </p:spPr>
      </p:pic>
      <p:pic>
        <p:nvPicPr>
          <p:cNvPr id="4" name="Picture 3" descr="Chart&#10;&#10;Description automatically generated with medium confidence">
            <a:extLst>
              <a:ext uri="{FF2B5EF4-FFF2-40B4-BE49-F238E27FC236}">
                <a16:creationId xmlns:a16="http://schemas.microsoft.com/office/drawing/2014/main" id="{EC993BD2-7E8C-BC43-B746-89916274582D}"/>
              </a:ext>
            </a:extLst>
          </p:cNvPr>
          <p:cNvPicPr>
            <a:picLocks noChangeAspect="1"/>
          </p:cNvPicPr>
          <p:nvPr/>
        </p:nvPicPr>
        <p:blipFill>
          <a:blip r:embed="rId4"/>
          <a:stretch>
            <a:fillRect/>
          </a:stretch>
        </p:blipFill>
        <p:spPr>
          <a:xfrm>
            <a:off x="3202582" y="3181296"/>
            <a:ext cx="5261894" cy="3242364"/>
          </a:xfrm>
          <a:prstGeom prst="rect">
            <a:avLst/>
          </a:prstGeom>
        </p:spPr>
      </p:pic>
    </p:spTree>
    <p:extLst>
      <p:ext uri="{BB962C8B-B14F-4D97-AF65-F5344CB8AC3E}">
        <p14:creationId xmlns:p14="http://schemas.microsoft.com/office/powerpoint/2010/main" val="12211749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g47708e5b1a_0_84"/>
          <p:cNvSpPr txBox="1">
            <a:spLocks noGrp="1"/>
          </p:cNvSpPr>
          <p:nvPr>
            <p:ph type="title" idx="4294967295"/>
          </p:nvPr>
        </p:nvSpPr>
        <p:spPr>
          <a:xfrm>
            <a:off x="575729" y="11707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dirty="0">
                <a:solidFill>
                  <a:srgbClr val="674EA7"/>
                </a:solidFill>
                <a:latin typeface="Avenir Book" panose="02000503020000020003" pitchFamily="2" charset="0"/>
              </a:rPr>
              <a:t>Plot the data using pie charts</a:t>
            </a:r>
            <a:endParaRPr b="1" dirty="0">
              <a:solidFill>
                <a:srgbClr val="674EA7"/>
              </a:solidFill>
              <a:latin typeface="Avenir Book" panose="02000503020000020003" pitchFamily="2" charset="0"/>
            </a:endParaRPr>
          </a:p>
        </p:txBody>
      </p:sp>
      <p:pic>
        <p:nvPicPr>
          <p:cNvPr id="6" name="Picture 5">
            <a:extLst>
              <a:ext uri="{FF2B5EF4-FFF2-40B4-BE49-F238E27FC236}">
                <a16:creationId xmlns:a16="http://schemas.microsoft.com/office/drawing/2014/main" id="{0445F8BD-29F0-EA48-BCA7-29F58F8D11DA}"/>
              </a:ext>
            </a:extLst>
          </p:cNvPr>
          <p:cNvPicPr>
            <a:picLocks noChangeAspect="1"/>
          </p:cNvPicPr>
          <p:nvPr/>
        </p:nvPicPr>
        <p:blipFill>
          <a:blip r:embed="rId3"/>
          <a:stretch>
            <a:fillRect/>
          </a:stretch>
        </p:blipFill>
        <p:spPr>
          <a:xfrm>
            <a:off x="152400" y="1456620"/>
            <a:ext cx="11887200" cy="1712469"/>
          </a:xfrm>
          <a:prstGeom prst="rect">
            <a:avLst/>
          </a:prstGeom>
        </p:spPr>
      </p:pic>
    </p:spTree>
    <p:extLst>
      <p:ext uri="{BB962C8B-B14F-4D97-AF65-F5344CB8AC3E}">
        <p14:creationId xmlns:p14="http://schemas.microsoft.com/office/powerpoint/2010/main" val="38991447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g47708e5b1a_0_84"/>
          <p:cNvSpPr txBox="1">
            <a:spLocks noGrp="1"/>
          </p:cNvSpPr>
          <p:nvPr>
            <p:ph type="title" idx="4294967295"/>
          </p:nvPr>
        </p:nvSpPr>
        <p:spPr>
          <a:xfrm>
            <a:off x="575729" y="11707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dirty="0">
                <a:solidFill>
                  <a:srgbClr val="674EA7"/>
                </a:solidFill>
                <a:latin typeface="Avenir Book" panose="02000503020000020003" pitchFamily="2" charset="0"/>
              </a:rPr>
              <a:t>Plot the data using pie charts</a:t>
            </a:r>
            <a:endParaRPr b="1" dirty="0">
              <a:solidFill>
                <a:srgbClr val="674EA7"/>
              </a:solidFill>
              <a:latin typeface="Avenir Book" panose="02000503020000020003" pitchFamily="2" charset="0"/>
            </a:endParaRPr>
          </a:p>
        </p:txBody>
      </p:sp>
      <p:pic>
        <p:nvPicPr>
          <p:cNvPr id="5" name="Google Shape;576;g47708e5b1a_0_129">
            <a:extLst>
              <a:ext uri="{FF2B5EF4-FFF2-40B4-BE49-F238E27FC236}">
                <a16:creationId xmlns:a16="http://schemas.microsoft.com/office/drawing/2014/main" id="{CD3BB36F-A98E-594D-A99B-3AC22E444A8A}"/>
              </a:ext>
            </a:extLst>
          </p:cNvPr>
          <p:cNvPicPr preferRelativeResize="0"/>
          <p:nvPr/>
        </p:nvPicPr>
        <p:blipFill>
          <a:blip r:embed="rId3">
            <a:alphaModFix/>
          </a:blip>
          <a:stretch>
            <a:fillRect/>
          </a:stretch>
        </p:blipFill>
        <p:spPr>
          <a:xfrm>
            <a:off x="4105388" y="3991800"/>
            <a:ext cx="3981224" cy="2561400"/>
          </a:xfrm>
          <a:prstGeom prst="rect">
            <a:avLst/>
          </a:prstGeom>
          <a:noFill/>
          <a:ln>
            <a:noFill/>
          </a:ln>
        </p:spPr>
      </p:pic>
      <p:pic>
        <p:nvPicPr>
          <p:cNvPr id="6" name="Picture 5">
            <a:extLst>
              <a:ext uri="{FF2B5EF4-FFF2-40B4-BE49-F238E27FC236}">
                <a16:creationId xmlns:a16="http://schemas.microsoft.com/office/drawing/2014/main" id="{0445F8BD-29F0-EA48-BCA7-29F58F8D11DA}"/>
              </a:ext>
            </a:extLst>
          </p:cNvPr>
          <p:cNvPicPr>
            <a:picLocks noChangeAspect="1"/>
          </p:cNvPicPr>
          <p:nvPr/>
        </p:nvPicPr>
        <p:blipFill>
          <a:blip r:embed="rId4"/>
          <a:stretch>
            <a:fillRect/>
          </a:stretch>
        </p:blipFill>
        <p:spPr>
          <a:xfrm>
            <a:off x="152400" y="1456620"/>
            <a:ext cx="11887200" cy="1712469"/>
          </a:xfrm>
          <a:prstGeom prst="rect">
            <a:avLst/>
          </a:prstGeom>
        </p:spPr>
      </p:pic>
    </p:spTree>
    <p:extLst>
      <p:ext uri="{BB962C8B-B14F-4D97-AF65-F5344CB8AC3E}">
        <p14:creationId xmlns:p14="http://schemas.microsoft.com/office/powerpoint/2010/main" val="14235819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pic>
        <p:nvPicPr>
          <p:cNvPr id="561" name="Google Shape;561;g6293b3d42b_1_81" descr="Magnifier Free Stock Photo - Public Domain Pictures"/>
          <p:cNvPicPr preferRelativeResize="0"/>
          <p:nvPr/>
        </p:nvPicPr>
        <p:blipFill rotWithShape="1">
          <a:blip r:embed="rId3">
            <a:alphaModFix/>
          </a:blip>
          <a:srcRect b="18719"/>
          <a:stretch/>
        </p:blipFill>
        <p:spPr>
          <a:xfrm>
            <a:off x="3527982" y="442527"/>
            <a:ext cx="1401509" cy="1170757"/>
          </a:xfrm>
          <a:prstGeom prst="rect">
            <a:avLst/>
          </a:prstGeom>
          <a:noFill/>
          <a:ln>
            <a:noFill/>
          </a:ln>
        </p:spPr>
      </p:pic>
      <p:sp>
        <p:nvSpPr>
          <p:cNvPr id="562" name="Google Shape;562;g6293b3d42b_1_81"/>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6000"/>
              <a:buFont typeface="Anton"/>
              <a:buNone/>
            </a:pPr>
            <a:r>
              <a:rPr lang="en-US" sz="6000">
                <a:latin typeface="Oswald Regular"/>
                <a:ea typeface="Oswald Regular"/>
                <a:cs typeface="Oswald Regular"/>
                <a:sym typeface="Oswald Regular"/>
              </a:rPr>
              <a:t>TASK # 1</a:t>
            </a:r>
            <a:endParaRPr>
              <a:latin typeface="Oswald Regular"/>
              <a:ea typeface="Oswald Regular"/>
              <a:cs typeface="Oswald Regular"/>
              <a:sym typeface="Oswald Regular"/>
            </a:endParaRPr>
          </a:p>
        </p:txBody>
      </p:sp>
      <p:sp>
        <p:nvSpPr>
          <p:cNvPr id="563" name="Google Shape;563;g6293b3d42b_1_81"/>
          <p:cNvSpPr/>
          <p:nvPr/>
        </p:nvSpPr>
        <p:spPr>
          <a:xfrm>
            <a:off x="0" y="3075057"/>
            <a:ext cx="12192000" cy="708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i="0" u="none" strike="noStrike" cap="none">
                <a:solidFill>
                  <a:schemeClr val="dk1"/>
                </a:solidFill>
                <a:latin typeface="Avenir"/>
                <a:ea typeface="Avenir"/>
                <a:cs typeface="Avenir"/>
                <a:sym typeface="Avenir"/>
              </a:rPr>
              <a:t>What illness do you think the students have?</a:t>
            </a:r>
            <a:endParaRPr b="1"/>
          </a:p>
        </p:txBody>
      </p:sp>
      <p:sp>
        <p:nvSpPr>
          <p:cNvPr id="564" name="Google Shape;564;g6293b3d42b_1_81"/>
          <p:cNvSpPr/>
          <p:nvPr/>
        </p:nvSpPr>
        <p:spPr>
          <a:xfrm>
            <a:off x="3527982" y="3782943"/>
            <a:ext cx="4757100" cy="554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000" b="0" i="0" u="none" strike="noStrike" cap="none">
                <a:solidFill>
                  <a:schemeClr val="dk1"/>
                </a:solidFill>
                <a:latin typeface="Avenir"/>
                <a:ea typeface="Avenir"/>
                <a:cs typeface="Avenir"/>
                <a:sym typeface="Avenir"/>
              </a:rPr>
              <a:t>(20 mins)</a:t>
            </a:r>
            <a:endParaRPr/>
          </a:p>
        </p:txBody>
      </p:sp>
    </p:spTree>
    <p:extLst>
      <p:ext uri="{BB962C8B-B14F-4D97-AF65-F5344CB8AC3E}">
        <p14:creationId xmlns:p14="http://schemas.microsoft.com/office/powerpoint/2010/main" val="5728772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pic>
        <p:nvPicPr>
          <p:cNvPr id="10" name="Picture 9">
            <a:extLst>
              <a:ext uri="{FF2B5EF4-FFF2-40B4-BE49-F238E27FC236}">
                <a16:creationId xmlns:a16="http://schemas.microsoft.com/office/drawing/2014/main" id="{9F7E8F91-4CA4-564A-98E4-91A2C55F8EAE}"/>
              </a:ext>
            </a:extLst>
          </p:cNvPr>
          <p:cNvPicPr>
            <a:picLocks noChangeAspect="1"/>
          </p:cNvPicPr>
          <p:nvPr/>
        </p:nvPicPr>
        <p:blipFill>
          <a:blip r:embed="rId3"/>
          <a:stretch>
            <a:fillRect/>
          </a:stretch>
        </p:blipFill>
        <p:spPr>
          <a:xfrm>
            <a:off x="240990" y="2233871"/>
            <a:ext cx="11887200" cy="1712469"/>
          </a:xfrm>
          <a:prstGeom prst="rect">
            <a:avLst/>
          </a:prstGeom>
        </p:spPr>
      </p:pic>
      <p:sp>
        <p:nvSpPr>
          <p:cNvPr id="570" name="Google Shape;570;g47708e5b1a_0_129"/>
          <p:cNvSpPr txBox="1"/>
          <p:nvPr/>
        </p:nvSpPr>
        <p:spPr>
          <a:xfrm>
            <a:off x="653175" y="1710800"/>
            <a:ext cx="11226000" cy="5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solidFill>
                  <a:srgbClr val="3C78D8"/>
                </a:solidFill>
                <a:latin typeface="Avenir Book" panose="02000503020000020003" pitchFamily="2" charset="0"/>
                <a:ea typeface="Calibri"/>
                <a:cs typeface="Calibri"/>
                <a:sym typeface="Calibri"/>
              </a:rPr>
              <a:t>Replace</a:t>
            </a:r>
            <a:r>
              <a:rPr lang="en-US" sz="2800" dirty="0">
                <a:solidFill>
                  <a:srgbClr val="3C78D8"/>
                </a:solidFill>
                <a:latin typeface="Calibri"/>
                <a:ea typeface="Calibri"/>
                <a:cs typeface="Calibri"/>
                <a:sym typeface="Calibri"/>
              </a:rPr>
              <a:t> the symptoms “chills” with all other symptoms</a:t>
            </a:r>
            <a:endParaRPr sz="2800" dirty="0">
              <a:solidFill>
                <a:srgbClr val="3C78D8"/>
              </a:solidFill>
              <a:latin typeface="Calibri"/>
              <a:ea typeface="Calibri"/>
              <a:cs typeface="Calibri"/>
              <a:sym typeface="Calibri"/>
            </a:endParaRPr>
          </a:p>
        </p:txBody>
      </p:sp>
      <p:sp>
        <p:nvSpPr>
          <p:cNvPr id="571" name="Google Shape;571;g47708e5b1a_0_129"/>
          <p:cNvSpPr txBox="1"/>
          <p:nvPr/>
        </p:nvSpPr>
        <p:spPr>
          <a:xfrm>
            <a:off x="2363925" y="3214250"/>
            <a:ext cx="865800" cy="363600"/>
          </a:xfrm>
          <a:prstGeom prst="rect">
            <a:avLst/>
          </a:prstGeom>
          <a:noFill/>
          <a:ln w="9525" cap="flat" cmpd="sng">
            <a:solidFill>
              <a:srgbClr val="3C78D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572" name="Google Shape;572;g47708e5b1a_0_129"/>
          <p:cNvSpPr txBox="1"/>
          <p:nvPr/>
        </p:nvSpPr>
        <p:spPr>
          <a:xfrm>
            <a:off x="2381250" y="3582350"/>
            <a:ext cx="865800" cy="363600"/>
          </a:xfrm>
          <a:prstGeom prst="rect">
            <a:avLst/>
          </a:prstGeom>
          <a:noFill/>
          <a:ln w="9525" cap="flat" cmpd="sng">
            <a:solidFill>
              <a:srgbClr val="3C78D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573" name="Google Shape;573;g47708e5b1a_0_129"/>
          <p:cNvSpPr txBox="1"/>
          <p:nvPr/>
        </p:nvSpPr>
        <p:spPr>
          <a:xfrm>
            <a:off x="8915735" y="3214250"/>
            <a:ext cx="1180500" cy="363600"/>
          </a:xfrm>
          <a:prstGeom prst="rect">
            <a:avLst/>
          </a:prstGeom>
          <a:noFill/>
          <a:ln w="9525" cap="flat" cmpd="sng">
            <a:solidFill>
              <a:srgbClr val="3C78D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574" name="Google Shape;574;g47708e5b1a_0_129"/>
          <p:cNvSpPr txBox="1"/>
          <p:nvPr/>
        </p:nvSpPr>
        <p:spPr>
          <a:xfrm>
            <a:off x="9376050" y="3552000"/>
            <a:ext cx="1180500" cy="363600"/>
          </a:xfrm>
          <a:prstGeom prst="rect">
            <a:avLst/>
          </a:prstGeom>
          <a:noFill/>
          <a:ln w="9525" cap="flat" cmpd="sng">
            <a:solidFill>
              <a:srgbClr val="3C78D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575" name="Google Shape;575;g47708e5b1a_0_129"/>
          <p:cNvSpPr txBox="1">
            <a:spLocks noGrp="1"/>
          </p:cNvSpPr>
          <p:nvPr>
            <p:ph type="title" idx="4294967295"/>
          </p:nvPr>
        </p:nvSpPr>
        <p:spPr>
          <a:xfrm>
            <a:off x="170175" y="143450"/>
            <a:ext cx="118824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6000"/>
              <a:buFont typeface="Anton"/>
              <a:buNone/>
            </a:pPr>
            <a:r>
              <a:rPr lang="en-US" sz="6000" dirty="0">
                <a:latin typeface="Oswald Regular"/>
                <a:ea typeface="Oswald Regular"/>
                <a:cs typeface="Oswald Regular"/>
                <a:sym typeface="Oswald Regular"/>
              </a:rPr>
              <a:t>Discover all symptoms using pie plots</a:t>
            </a:r>
            <a:endParaRPr dirty="0">
              <a:latin typeface="Oswald Regular"/>
              <a:ea typeface="Oswald Regular"/>
              <a:cs typeface="Oswald Regular"/>
              <a:sym typeface="Oswald Regular"/>
            </a:endParaRPr>
          </a:p>
        </p:txBody>
      </p:sp>
      <p:pic>
        <p:nvPicPr>
          <p:cNvPr id="576" name="Google Shape;576;g47708e5b1a_0_129"/>
          <p:cNvPicPr preferRelativeResize="0"/>
          <p:nvPr/>
        </p:nvPicPr>
        <p:blipFill>
          <a:blip r:embed="rId4">
            <a:alphaModFix/>
          </a:blip>
          <a:stretch>
            <a:fillRect/>
          </a:stretch>
        </p:blipFill>
        <p:spPr>
          <a:xfrm>
            <a:off x="4105388" y="3991800"/>
            <a:ext cx="3981224" cy="2561400"/>
          </a:xfrm>
          <a:prstGeom prst="rect">
            <a:avLst/>
          </a:prstGeom>
          <a:noFill/>
          <a:ln>
            <a:noFill/>
          </a:ln>
        </p:spPr>
      </p:pic>
    </p:spTree>
    <p:extLst>
      <p:ext uri="{BB962C8B-B14F-4D97-AF65-F5344CB8AC3E}">
        <p14:creationId xmlns:p14="http://schemas.microsoft.com/office/powerpoint/2010/main" val="30501616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g6293b76993_0_5"/>
          <p:cNvSpPr txBox="1">
            <a:spLocks noGrp="1"/>
          </p:cNvSpPr>
          <p:nvPr>
            <p:ph type="title"/>
          </p:nvPr>
        </p:nvSpPr>
        <p:spPr>
          <a:xfrm>
            <a:off x="838188" y="295850"/>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6000"/>
              <a:buFont typeface="Anton"/>
              <a:buNone/>
            </a:pPr>
            <a:r>
              <a:rPr lang="en-US" sz="6000">
                <a:latin typeface="Oswald Regular"/>
                <a:ea typeface="Oswald Regular"/>
                <a:cs typeface="Oswald Regular"/>
                <a:sym typeface="Oswald Regular"/>
              </a:rPr>
              <a:t>WHAT ARE THE SYMPTOMS?</a:t>
            </a:r>
            <a:endParaRPr>
              <a:latin typeface="Oswald Regular"/>
              <a:ea typeface="Oswald Regular"/>
              <a:cs typeface="Oswald Regular"/>
              <a:sym typeface="Oswald Regular"/>
            </a:endParaRPr>
          </a:p>
        </p:txBody>
      </p:sp>
    </p:spTree>
    <p:extLst>
      <p:ext uri="{BB962C8B-B14F-4D97-AF65-F5344CB8AC3E}">
        <p14:creationId xmlns:p14="http://schemas.microsoft.com/office/powerpoint/2010/main" val="2549246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g6293b3d42b_1_181"/>
          <p:cNvSpPr txBox="1">
            <a:spLocks noGrp="1"/>
          </p:cNvSpPr>
          <p:nvPr>
            <p:ph type="ctrTitle"/>
          </p:nvPr>
        </p:nvSpPr>
        <p:spPr>
          <a:xfrm>
            <a:off x="1625600" y="179900"/>
            <a:ext cx="8607300" cy="15465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181818"/>
              </a:buClr>
              <a:buFont typeface="Helvetica Neue"/>
              <a:buNone/>
            </a:pPr>
            <a:r>
              <a:rPr lang="en-US" sz="4800" b="1" dirty="0">
                <a:solidFill>
                  <a:srgbClr val="88398A"/>
                </a:solidFill>
                <a:latin typeface="Avenir Book" panose="02000503020000020003" pitchFamily="2" charset="0"/>
                <a:ea typeface="Helvetica Neue"/>
                <a:cs typeface="Helvetica Neue"/>
                <a:sym typeface="Helvetica Neue"/>
              </a:rPr>
              <a:t>Why learn R?</a:t>
            </a:r>
            <a:endParaRPr sz="4800" dirty="0">
              <a:latin typeface="Avenir Book" panose="02000503020000020003" pitchFamily="2" charset="0"/>
            </a:endParaRPr>
          </a:p>
        </p:txBody>
      </p:sp>
      <p:sp>
        <p:nvSpPr>
          <p:cNvPr id="267" name="Google Shape;267;g6293b3d42b_1_181"/>
          <p:cNvSpPr txBox="1">
            <a:spLocks noGrp="1"/>
          </p:cNvSpPr>
          <p:nvPr>
            <p:ph type="subTitle" idx="1"/>
          </p:nvPr>
        </p:nvSpPr>
        <p:spPr>
          <a:xfrm>
            <a:off x="621200" y="4443125"/>
            <a:ext cx="6137400" cy="17625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562457"/>
              </a:buClr>
              <a:buFont typeface="Helvetica Neue"/>
              <a:buNone/>
            </a:pPr>
            <a:r>
              <a:rPr lang="en-US" sz="3600" b="1">
                <a:latin typeface="Avenir Book" panose="02000503020000020003" pitchFamily="2" charset="0"/>
              </a:rPr>
              <a:t>Who uses R ? </a:t>
            </a:r>
            <a:endParaRPr sz="3600" b="1">
              <a:latin typeface="Avenir Book" panose="02000503020000020003" pitchFamily="2" charset="0"/>
            </a:endParaRPr>
          </a:p>
          <a:p>
            <a:pPr marL="0" marR="0" lvl="0" indent="0" algn="l" rtl="0">
              <a:lnSpc>
                <a:spcPct val="100000"/>
              </a:lnSpc>
              <a:spcBef>
                <a:spcPts val="0"/>
              </a:spcBef>
              <a:spcAft>
                <a:spcPts val="0"/>
              </a:spcAft>
              <a:buClr>
                <a:srgbClr val="562457"/>
              </a:buClr>
              <a:buFont typeface="Helvetica Neue"/>
              <a:buNone/>
            </a:pPr>
            <a:r>
              <a:rPr lang="en-US" sz="3600" b="1">
                <a:latin typeface="Avenir Book" panose="02000503020000020003" pitchFamily="2" charset="0"/>
              </a:rPr>
              <a:t>Academics and Industry </a:t>
            </a:r>
            <a:endParaRPr sz="3600" b="1">
              <a:latin typeface="Avenir Book" panose="02000503020000020003" pitchFamily="2" charset="0"/>
            </a:endParaRPr>
          </a:p>
        </p:txBody>
      </p:sp>
      <p:pic>
        <p:nvPicPr>
          <p:cNvPr id="268" name="Google Shape;268;g6293b3d42b_1_181"/>
          <p:cNvPicPr preferRelativeResize="0"/>
          <p:nvPr/>
        </p:nvPicPr>
        <p:blipFill>
          <a:blip r:embed="rId3">
            <a:alphaModFix/>
          </a:blip>
          <a:stretch>
            <a:fillRect/>
          </a:stretch>
        </p:blipFill>
        <p:spPr>
          <a:xfrm>
            <a:off x="6585150" y="4045225"/>
            <a:ext cx="4537075" cy="2365900"/>
          </a:xfrm>
          <a:prstGeom prst="rect">
            <a:avLst/>
          </a:prstGeom>
          <a:noFill/>
          <a:ln>
            <a:noFill/>
          </a:ln>
        </p:spPr>
      </p:pic>
      <p:grpSp>
        <p:nvGrpSpPr>
          <p:cNvPr id="269" name="Google Shape;269;g6293b3d42b_1_181"/>
          <p:cNvGrpSpPr/>
          <p:nvPr/>
        </p:nvGrpSpPr>
        <p:grpSpPr>
          <a:xfrm>
            <a:off x="1191563" y="1652525"/>
            <a:ext cx="9808875" cy="1857900"/>
            <a:chOff x="780725" y="3708225"/>
            <a:chExt cx="9808875" cy="1857900"/>
          </a:xfrm>
        </p:grpSpPr>
        <p:sp>
          <p:nvSpPr>
            <p:cNvPr id="270" name="Google Shape;270;g6293b3d42b_1_181"/>
            <p:cNvSpPr/>
            <p:nvPr/>
          </p:nvSpPr>
          <p:spPr>
            <a:xfrm>
              <a:off x="780725" y="3708225"/>
              <a:ext cx="1971300" cy="1857900"/>
            </a:xfrm>
            <a:prstGeom prst="ellipse">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latin typeface="Avenir Book" panose="02000503020000020003" pitchFamily="2" charset="0"/>
                </a:rPr>
                <a:t>R is free and open source</a:t>
              </a:r>
              <a:endParaRPr sz="2400" dirty="0">
                <a:latin typeface="Avenir Book" panose="02000503020000020003" pitchFamily="2" charset="0"/>
              </a:endParaRPr>
            </a:p>
          </p:txBody>
        </p:sp>
        <p:sp>
          <p:nvSpPr>
            <p:cNvPr id="271" name="Google Shape;271;g6293b3d42b_1_181"/>
            <p:cNvSpPr/>
            <p:nvPr/>
          </p:nvSpPr>
          <p:spPr>
            <a:xfrm>
              <a:off x="3393250" y="3708225"/>
              <a:ext cx="1971300" cy="1857900"/>
            </a:xfrm>
            <a:prstGeom prst="ellipse">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latin typeface="Avenir Book" panose="02000503020000020003" pitchFamily="2" charset="0"/>
                </a:rPr>
                <a:t>Learning R is fun and easy</a:t>
              </a:r>
              <a:endParaRPr sz="2400">
                <a:latin typeface="Avenir Book" panose="02000503020000020003" pitchFamily="2" charset="0"/>
              </a:endParaRPr>
            </a:p>
          </p:txBody>
        </p:sp>
        <p:sp>
          <p:nvSpPr>
            <p:cNvPr id="272" name="Google Shape;272;g6293b3d42b_1_181"/>
            <p:cNvSpPr/>
            <p:nvPr/>
          </p:nvSpPr>
          <p:spPr>
            <a:xfrm>
              <a:off x="6005775" y="3708225"/>
              <a:ext cx="1971300" cy="1857900"/>
            </a:xfrm>
            <a:prstGeom prst="ellipse">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latin typeface="Avenir Book" panose="02000503020000020003" pitchFamily="2" charset="0"/>
                </a:rPr>
                <a:t>Lots of Libraries</a:t>
              </a:r>
              <a:endParaRPr sz="2400">
                <a:latin typeface="Avenir Book" panose="02000503020000020003" pitchFamily="2" charset="0"/>
              </a:endParaRPr>
            </a:p>
          </p:txBody>
        </p:sp>
        <p:sp>
          <p:nvSpPr>
            <p:cNvPr id="273" name="Google Shape;273;g6293b3d42b_1_181"/>
            <p:cNvSpPr/>
            <p:nvPr/>
          </p:nvSpPr>
          <p:spPr>
            <a:xfrm>
              <a:off x="8618300" y="3708225"/>
              <a:ext cx="1971300" cy="18579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latin typeface="Avenir Book" panose="02000503020000020003" pitchFamily="2" charset="0"/>
                </a:rPr>
                <a:t>Want the coolest job?</a:t>
              </a:r>
              <a:endParaRPr sz="2400">
                <a:latin typeface="Avenir Book" panose="02000503020000020003" pitchFamily="2" charset="0"/>
              </a:endParaRPr>
            </a:p>
          </p:txBody>
        </p:sp>
      </p:grpSp>
    </p:spTree>
    <p:extLst>
      <p:ext uri="{BB962C8B-B14F-4D97-AF65-F5344CB8AC3E}">
        <p14:creationId xmlns:p14="http://schemas.microsoft.com/office/powerpoint/2010/main" val="10357435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g6293b3d42b_8_181"/>
          <p:cNvSpPr txBox="1">
            <a:spLocks noGrp="1"/>
          </p:cNvSpPr>
          <p:nvPr>
            <p:ph type="title"/>
          </p:nvPr>
        </p:nvSpPr>
        <p:spPr>
          <a:xfrm>
            <a:off x="838188" y="295850"/>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6000"/>
              <a:buFont typeface="Anton"/>
              <a:buNone/>
            </a:pPr>
            <a:r>
              <a:rPr lang="en-US" sz="6000">
                <a:latin typeface="Oswald Regular"/>
                <a:ea typeface="Oswald Regular"/>
                <a:cs typeface="Oswald Regular"/>
                <a:sym typeface="Oswald Regular"/>
              </a:rPr>
              <a:t>WHAT ARE THE SYMPTOMS?</a:t>
            </a:r>
            <a:endParaRPr>
              <a:latin typeface="Oswald Regular"/>
              <a:ea typeface="Oswald Regular"/>
              <a:cs typeface="Oswald Regular"/>
              <a:sym typeface="Oswald Regular"/>
            </a:endParaRPr>
          </a:p>
        </p:txBody>
      </p:sp>
      <p:sp>
        <p:nvSpPr>
          <p:cNvPr id="589" name="Google Shape;589;g6293b3d42b_8_181"/>
          <p:cNvSpPr/>
          <p:nvPr/>
        </p:nvSpPr>
        <p:spPr>
          <a:xfrm>
            <a:off x="388700" y="1874325"/>
            <a:ext cx="4953000" cy="708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b="1">
                <a:solidFill>
                  <a:schemeClr val="dk1"/>
                </a:solidFill>
                <a:latin typeface="Avenir"/>
                <a:ea typeface="Avenir"/>
                <a:cs typeface="Avenir"/>
                <a:sym typeface="Avenir"/>
              </a:rPr>
              <a:t>Chills</a:t>
            </a:r>
            <a:endParaRPr sz="4000" b="1">
              <a:solidFill>
                <a:schemeClr val="dk1"/>
              </a:solidFill>
              <a:latin typeface="Avenir"/>
              <a:ea typeface="Avenir"/>
              <a:cs typeface="Avenir"/>
              <a:sym typeface="Avenir"/>
            </a:endParaRPr>
          </a:p>
          <a:p>
            <a:pPr marL="0" marR="0" lvl="0" indent="0" algn="l" rtl="0">
              <a:spcBef>
                <a:spcPts val="0"/>
              </a:spcBef>
              <a:spcAft>
                <a:spcPts val="0"/>
              </a:spcAft>
              <a:buNone/>
            </a:pPr>
            <a:r>
              <a:rPr lang="en-US" sz="4000" b="1">
                <a:solidFill>
                  <a:schemeClr val="dk1"/>
                </a:solidFill>
                <a:latin typeface="Avenir"/>
                <a:ea typeface="Avenir"/>
                <a:cs typeface="Avenir"/>
                <a:sym typeface="Avenir"/>
              </a:rPr>
              <a:t>Bloody stools</a:t>
            </a:r>
            <a:endParaRPr sz="4000" b="1">
              <a:solidFill>
                <a:schemeClr val="dk1"/>
              </a:solidFill>
              <a:latin typeface="Avenir"/>
              <a:ea typeface="Avenir"/>
              <a:cs typeface="Avenir"/>
              <a:sym typeface="Avenir"/>
            </a:endParaRPr>
          </a:p>
          <a:p>
            <a:pPr marL="0" marR="0" lvl="0" indent="0" algn="l" rtl="0">
              <a:spcBef>
                <a:spcPts val="0"/>
              </a:spcBef>
              <a:spcAft>
                <a:spcPts val="0"/>
              </a:spcAft>
              <a:buNone/>
            </a:pPr>
            <a:r>
              <a:rPr lang="en-US" sz="4000" b="1">
                <a:solidFill>
                  <a:schemeClr val="dk1"/>
                </a:solidFill>
                <a:latin typeface="Avenir"/>
                <a:ea typeface="Avenir"/>
                <a:cs typeface="Avenir"/>
                <a:sym typeface="Avenir"/>
              </a:rPr>
              <a:t>Abdominal cramps</a:t>
            </a:r>
            <a:endParaRPr sz="4000" b="1">
              <a:solidFill>
                <a:schemeClr val="dk1"/>
              </a:solidFill>
              <a:latin typeface="Avenir"/>
              <a:ea typeface="Avenir"/>
              <a:cs typeface="Avenir"/>
              <a:sym typeface="Avenir"/>
            </a:endParaRPr>
          </a:p>
          <a:p>
            <a:pPr marL="0" marR="0" lvl="0" indent="0" algn="l" rtl="0">
              <a:spcBef>
                <a:spcPts val="0"/>
              </a:spcBef>
              <a:spcAft>
                <a:spcPts val="0"/>
              </a:spcAft>
              <a:buNone/>
            </a:pPr>
            <a:r>
              <a:rPr lang="en-US" sz="4000" b="1">
                <a:solidFill>
                  <a:schemeClr val="dk1"/>
                </a:solidFill>
                <a:latin typeface="Avenir"/>
                <a:ea typeface="Avenir"/>
                <a:cs typeface="Avenir"/>
                <a:sym typeface="Avenir"/>
              </a:rPr>
              <a:t>Nausea</a:t>
            </a:r>
            <a:endParaRPr sz="4000" b="1">
              <a:solidFill>
                <a:schemeClr val="dk1"/>
              </a:solidFill>
              <a:latin typeface="Avenir"/>
              <a:ea typeface="Avenir"/>
              <a:cs typeface="Avenir"/>
              <a:sym typeface="Avenir"/>
            </a:endParaRPr>
          </a:p>
          <a:p>
            <a:pPr marL="0" marR="0" lvl="0" indent="0" algn="l" rtl="0">
              <a:spcBef>
                <a:spcPts val="0"/>
              </a:spcBef>
              <a:spcAft>
                <a:spcPts val="0"/>
              </a:spcAft>
              <a:buNone/>
            </a:pPr>
            <a:r>
              <a:rPr lang="en-US" sz="4000" b="1">
                <a:solidFill>
                  <a:schemeClr val="dk1"/>
                </a:solidFill>
                <a:latin typeface="Avenir"/>
                <a:ea typeface="Avenir"/>
                <a:cs typeface="Avenir"/>
                <a:sym typeface="Avenir"/>
              </a:rPr>
              <a:t>Vomiting</a:t>
            </a:r>
            <a:endParaRPr sz="4000" b="1">
              <a:solidFill>
                <a:schemeClr val="dk1"/>
              </a:solidFill>
              <a:latin typeface="Avenir"/>
              <a:ea typeface="Avenir"/>
              <a:cs typeface="Avenir"/>
              <a:sym typeface="Avenir"/>
            </a:endParaRPr>
          </a:p>
          <a:p>
            <a:pPr marL="0" marR="0" lvl="0" indent="0" algn="l" rtl="0">
              <a:spcBef>
                <a:spcPts val="0"/>
              </a:spcBef>
              <a:spcAft>
                <a:spcPts val="0"/>
              </a:spcAft>
              <a:buNone/>
            </a:pPr>
            <a:r>
              <a:rPr lang="en-US" sz="4000" b="1">
                <a:solidFill>
                  <a:schemeClr val="dk1"/>
                </a:solidFill>
                <a:latin typeface="Avenir"/>
                <a:ea typeface="Avenir"/>
                <a:cs typeface="Avenir"/>
                <a:sym typeface="Avenir"/>
              </a:rPr>
              <a:t>Dizzinness</a:t>
            </a:r>
            <a:endParaRPr sz="4000" b="1">
              <a:solidFill>
                <a:schemeClr val="dk1"/>
              </a:solidFill>
              <a:latin typeface="Avenir"/>
              <a:ea typeface="Avenir"/>
              <a:cs typeface="Avenir"/>
              <a:sym typeface="Avenir"/>
            </a:endParaRPr>
          </a:p>
          <a:p>
            <a:pPr marL="0" marR="0" lvl="0" indent="0" algn="l" rtl="0">
              <a:spcBef>
                <a:spcPts val="0"/>
              </a:spcBef>
              <a:spcAft>
                <a:spcPts val="0"/>
              </a:spcAft>
              <a:buNone/>
            </a:pPr>
            <a:r>
              <a:rPr lang="en-US" sz="4000" b="1">
                <a:solidFill>
                  <a:schemeClr val="dk1"/>
                </a:solidFill>
                <a:latin typeface="Avenir"/>
                <a:ea typeface="Avenir"/>
                <a:cs typeface="Avenir"/>
                <a:sym typeface="Avenir"/>
              </a:rPr>
              <a:t>Fever</a:t>
            </a:r>
            <a:endParaRPr sz="4000" b="1">
              <a:solidFill>
                <a:schemeClr val="dk1"/>
              </a:solidFill>
              <a:latin typeface="Avenir"/>
              <a:ea typeface="Avenir"/>
              <a:cs typeface="Avenir"/>
              <a:sym typeface="Avenir"/>
            </a:endParaRPr>
          </a:p>
          <a:p>
            <a:pPr marL="0" marR="0" lvl="0" indent="0" algn="l" rtl="0">
              <a:spcBef>
                <a:spcPts val="0"/>
              </a:spcBef>
              <a:spcAft>
                <a:spcPts val="0"/>
              </a:spcAft>
              <a:buNone/>
            </a:pPr>
            <a:endParaRPr sz="4000" b="1">
              <a:solidFill>
                <a:schemeClr val="dk1"/>
              </a:solidFill>
              <a:latin typeface="Avenir"/>
              <a:ea typeface="Avenir"/>
              <a:cs typeface="Avenir"/>
              <a:sym typeface="Avenir"/>
            </a:endParaRPr>
          </a:p>
          <a:p>
            <a:pPr marL="0" marR="0" lvl="0" indent="0" algn="l" rtl="0">
              <a:spcBef>
                <a:spcPts val="0"/>
              </a:spcBef>
              <a:spcAft>
                <a:spcPts val="0"/>
              </a:spcAft>
              <a:buNone/>
            </a:pPr>
            <a:endParaRPr sz="4000" b="1">
              <a:solidFill>
                <a:schemeClr val="dk1"/>
              </a:solidFill>
              <a:latin typeface="Avenir"/>
              <a:ea typeface="Avenir"/>
              <a:cs typeface="Avenir"/>
              <a:sym typeface="Avenir"/>
            </a:endParaRPr>
          </a:p>
        </p:txBody>
      </p:sp>
      <p:sp>
        <p:nvSpPr>
          <p:cNvPr id="590" name="Google Shape;590;g6293b3d42b_8_181"/>
          <p:cNvSpPr/>
          <p:nvPr/>
        </p:nvSpPr>
        <p:spPr>
          <a:xfrm>
            <a:off x="6394625" y="1874325"/>
            <a:ext cx="5585700" cy="708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b="1">
                <a:solidFill>
                  <a:schemeClr val="dk1"/>
                </a:solidFill>
                <a:latin typeface="Avenir"/>
                <a:ea typeface="Avenir"/>
                <a:cs typeface="Avenir"/>
                <a:sym typeface="Avenir"/>
              </a:rPr>
              <a:t>Diarrhea</a:t>
            </a:r>
            <a:endParaRPr sz="4000" b="1">
              <a:solidFill>
                <a:schemeClr val="dk1"/>
              </a:solidFill>
              <a:latin typeface="Avenir"/>
              <a:ea typeface="Avenir"/>
              <a:cs typeface="Avenir"/>
              <a:sym typeface="Avenir"/>
            </a:endParaRPr>
          </a:p>
          <a:p>
            <a:pPr marL="0" marR="0" lvl="0" indent="0" algn="l" rtl="0">
              <a:spcBef>
                <a:spcPts val="0"/>
              </a:spcBef>
              <a:spcAft>
                <a:spcPts val="0"/>
              </a:spcAft>
              <a:buNone/>
            </a:pPr>
            <a:r>
              <a:rPr lang="en-US" sz="4000" b="1">
                <a:solidFill>
                  <a:schemeClr val="dk1"/>
                </a:solidFill>
                <a:latin typeface="Avenir"/>
                <a:ea typeface="Avenir"/>
                <a:cs typeface="Avenir"/>
                <a:sym typeface="Avenir"/>
              </a:rPr>
              <a:t>Headache</a:t>
            </a:r>
            <a:endParaRPr sz="4000" b="1">
              <a:solidFill>
                <a:schemeClr val="dk1"/>
              </a:solidFill>
              <a:latin typeface="Avenir"/>
              <a:ea typeface="Avenir"/>
              <a:cs typeface="Avenir"/>
              <a:sym typeface="Avenir"/>
            </a:endParaRPr>
          </a:p>
          <a:p>
            <a:pPr marL="0" marR="0" lvl="0" indent="0" algn="l" rtl="0">
              <a:spcBef>
                <a:spcPts val="0"/>
              </a:spcBef>
              <a:spcAft>
                <a:spcPts val="0"/>
              </a:spcAft>
              <a:buNone/>
            </a:pPr>
            <a:r>
              <a:rPr lang="en-US" sz="4000" b="1">
                <a:solidFill>
                  <a:schemeClr val="dk1"/>
                </a:solidFill>
                <a:latin typeface="Avenir"/>
                <a:ea typeface="Avenir"/>
                <a:cs typeface="Avenir"/>
                <a:sym typeface="Avenir"/>
              </a:rPr>
              <a:t>Pain abdominal</a:t>
            </a:r>
            <a:endParaRPr sz="4000" b="1">
              <a:solidFill>
                <a:schemeClr val="dk1"/>
              </a:solidFill>
              <a:latin typeface="Avenir"/>
              <a:ea typeface="Avenir"/>
              <a:cs typeface="Avenir"/>
              <a:sym typeface="Avenir"/>
            </a:endParaRPr>
          </a:p>
          <a:p>
            <a:pPr marL="0" marR="0" lvl="0" indent="0" algn="l" rtl="0">
              <a:spcBef>
                <a:spcPts val="0"/>
              </a:spcBef>
              <a:spcAft>
                <a:spcPts val="0"/>
              </a:spcAft>
              <a:buNone/>
            </a:pPr>
            <a:r>
              <a:rPr lang="en-US" sz="4000" b="1">
                <a:solidFill>
                  <a:schemeClr val="dk1"/>
                </a:solidFill>
                <a:latin typeface="Avenir"/>
                <a:ea typeface="Avenir"/>
                <a:cs typeface="Avenir"/>
                <a:sym typeface="Avenir"/>
              </a:rPr>
              <a:t>Muscle pains</a:t>
            </a:r>
            <a:endParaRPr sz="4000" b="1">
              <a:solidFill>
                <a:schemeClr val="dk1"/>
              </a:solidFill>
              <a:latin typeface="Avenir"/>
              <a:ea typeface="Avenir"/>
              <a:cs typeface="Avenir"/>
              <a:sym typeface="Avenir"/>
            </a:endParaRPr>
          </a:p>
          <a:p>
            <a:pPr marL="0" marR="0" lvl="0" indent="0" algn="l" rtl="0">
              <a:spcBef>
                <a:spcPts val="0"/>
              </a:spcBef>
              <a:spcAft>
                <a:spcPts val="0"/>
              </a:spcAft>
              <a:buNone/>
            </a:pPr>
            <a:endParaRPr sz="4000" b="1">
              <a:solidFill>
                <a:schemeClr val="dk1"/>
              </a:solidFill>
              <a:latin typeface="Avenir"/>
              <a:ea typeface="Avenir"/>
              <a:cs typeface="Avenir"/>
              <a:sym typeface="Avenir"/>
            </a:endParaRPr>
          </a:p>
          <a:p>
            <a:pPr marL="0" marR="0" lvl="0" indent="0" algn="l" rtl="0">
              <a:spcBef>
                <a:spcPts val="0"/>
              </a:spcBef>
              <a:spcAft>
                <a:spcPts val="0"/>
              </a:spcAft>
              <a:buNone/>
            </a:pPr>
            <a:endParaRPr sz="4000" b="1">
              <a:solidFill>
                <a:schemeClr val="dk1"/>
              </a:solidFill>
              <a:latin typeface="Avenir"/>
              <a:ea typeface="Avenir"/>
              <a:cs typeface="Avenir"/>
              <a:sym typeface="Avenir"/>
            </a:endParaRPr>
          </a:p>
        </p:txBody>
      </p:sp>
    </p:spTree>
    <p:extLst>
      <p:ext uri="{BB962C8B-B14F-4D97-AF65-F5344CB8AC3E}">
        <p14:creationId xmlns:p14="http://schemas.microsoft.com/office/powerpoint/2010/main" val="3241779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g6293b3d42b_1_326"/>
          <p:cNvSpPr txBox="1">
            <a:spLocks noGrp="1"/>
          </p:cNvSpPr>
          <p:nvPr>
            <p:ph type="title"/>
          </p:nvPr>
        </p:nvSpPr>
        <p:spPr>
          <a:xfrm>
            <a:off x="838188" y="295850"/>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6000"/>
              <a:buFont typeface="Anton"/>
              <a:buNone/>
            </a:pPr>
            <a:r>
              <a:rPr lang="en-US" sz="6000">
                <a:latin typeface="Oswald Regular"/>
                <a:ea typeface="Oswald Regular"/>
                <a:cs typeface="Oswald Regular"/>
                <a:sym typeface="Oswald Regular"/>
              </a:rPr>
              <a:t>WHAT IS THE DISEASE?</a:t>
            </a:r>
            <a:endParaRPr>
              <a:latin typeface="Oswald Regular"/>
              <a:ea typeface="Oswald Regular"/>
              <a:cs typeface="Oswald Regular"/>
              <a:sym typeface="Oswald Regular"/>
            </a:endParaRPr>
          </a:p>
        </p:txBody>
      </p:sp>
    </p:spTree>
    <p:extLst>
      <p:ext uri="{BB962C8B-B14F-4D97-AF65-F5344CB8AC3E}">
        <p14:creationId xmlns:p14="http://schemas.microsoft.com/office/powerpoint/2010/main" val="42081012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g6293b3d42b_1_97"/>
          <p:cNvSpPr txBox="1">
            <a:spLocks noGrp="1"/>
          </p:cNvSpPr>
          <p:nvPr>
            <p:ph type="title"/>
          </p:nvPr>
        </p:nvSpPr>
        <p:spPr>
          <a:xfrm>
            <a:off x="838188" y="295850"/>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6000"/>
              <a:buFont typeface="Anton"/>
              <a:buNone/>
            </a:pPr>
            <a:r>
              <a:rPr lang="en-US" sz="6000">
                <a:latin typeface="Oswald Regular"/>
                <a:ea typeface="Oswald Regular"/>
                <a:cs typeface="Oswald Regular"/>
                <a:sym typeface="Oswald Regular"/>
              </a:rPr>
              <a:t>WHAT IS THE DISEASE?</a:t>
            </a:r>
            <a:endParaRPr>
              <a:latin typeface="Oswald Regular"/>
              <a:ea typeface="Oswald Regular"/>
              <a:cs typeface="Oswald Regular"/>
              <a:sym typeface="Oswald Regular"/>
            </a:endParaRPr>
          </a:p>
        </p:txBody>
      </p:sp>
      <p:sp>
        <p:nvSpPr>
          <p:cNvPr id="603" name="Google Shape;603;g6293b3d42b_1_97"/>
          <p:cNvSpPr/>
          <p:nvPr/>
        </p:nvSpPr>
        <p:spPr>
          <a:xfrm>
            <a:off x="0" y="1724257"/>
            <a:ext cx="12192000" cy="708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a:solidFill>
                  <a:schemeClr val="dk1"/>
                </a:solidFill>
                <a:latin typeface="Avenir"/>
                <a:ea typeface="Avenir"/>
                <a:cs typeface="Avenir"/>
                <a:sym typeface="Avenir"/>
              </a:rPr>
              <a:t>SALMONELLA!</a:t>
            </a:r>
            <a:endParaRPr/>
          </a:p>
        </p:txBody>
      </p:sp>
      <p:pic>
        <p:nvPicPr>
          <p:cNvPr id="604" name="Google Shape;604;g6293b3d42b_1_97"/>
          <p:cNvPicPr preferRelativeResize="0"/>
          <p:nvPr/>
        </p:nvPicPr>
        <p:blipFill>
          <a:blip r:embed="rId3">
            <a:alphaModFix/>
          </a:blip>
          <a:stretch>
            <a:fillRect/>
          </a:stretch>
        </p:blipFill>
        <p:spPr>
          <a:xfrm>
            <a:off x="2916956" y="2432250"/>
            <a:ext cx="6358088" cy="4238725"/>
          </a:xfrm>
          <a:prstGeom prst="rect">
            <a:avLst/>
          </a:prstGeom>
          <a:noFill/>
          <a:ln>
            <a:noFill/>
          </a:ln>
        </p:spPr>
      </p:pic>
    </p:spTree>
    <p:extLst>
      <p:ext uri="{BB962C8B-B14F-4D97-AF65-F5344CB8AC3E}">
        <p14:creationId xmlns:p14="http://schemas.microsoft.com/office/powerpoint/2010/main" val="36074419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g6293b3d42b_1_104"/>
          <p:cNvSpPr txBox="1">
            <a:spLocks noGrp="1"/>
          </p:cNvSpPr>
          <p:nvPr>
            <p:ph type="title"/>
          </p:nvPr>
        </p:nvSpPr>
        <p:spPr>
          <a:xfrm>
            <a:off x="838188" y="295850"/>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6000"/>
              <a:buFont typeface="Anton"/>
              <a:buNone/>
            </a:pPr>
            <a:r>
              <a:rPr lang="en-US" sz="6000">
                <a:latin typeface="Oswald Regular"/>
                <a:ea typeface="Oswald Regular"/>
                <a:cs typeface="Oswald Regular"/>
                <a:sym typeface="Oswald Regular"/>
              </a:rPr>
              <a:t>SALMONELLA 101</a:t>
            </a:r>
            <a:endParaRPr>
              <a:latin typeface="Oswald Regular"/>
              <a:ea typeface="Oswald Regular"/>
              <a:cs typeface="Oswald Regular"/>
              <a:sym typeface="Oswald Regular"/>
            </a:endParaRPr>
          </a:p>
        </p:txBody>
      </p:sp>
      <p:sp>
        <p:nvSpPr>
          <p:cNvPr id="611" name="Google Shape;611;g6293b3d42b_1_104"/>
          <p:cNvSpPr/>
          <p:nvPr/>
        </p:nvSpPr>
        <p:spPr>
          <a:xfrm>
            <a:off x="1004400" y="1882675"/>
            <a:ext cx="11187600" cy="708000"/>
          </a:xfrm>
          <a:prstGeom prst="rect">
            <a:avLst/>
          </a:prstGeom>
          <a:noFill/>
          <a:ln>
            <a:noFill/>
          </a:ln>
        </p:spPr>
        <p:txBody>
          <a:bodyPr spcFirstLastPara="1" wrap="square" lIns="91425" tIns="45700" rIns="91425" bIns="45700" anchor="t" anchorCtr="0">
            <a:noAutofit/>
          </a:bodyPr>
          <a:lstStyle/>
          <a:p>
            <a:pPr marL="457200" marR="0" lvl="0" indent="-482600" algn="l" rtl="0">
              <a:spcBef>
                <a:spcPts val="0"/>
              </a:spcBef>
              <a:spcAft>
                <a:spcPts val="0"/>
              </a:spcAft>
              <a:buClr>
                <a:schemeClr val="dk1"/>
              </a:buClr>
              <a:buSzPts val="4000"/>
              <a:buFont typeface="Avenir"/>
              <a:buChar char="●"/>
            </a:pPr>
            <a:r>
              <a:rPr lang="en-US" sz="4000">
                <a:solidFill>
                  <a:schemeClr val="dk1"/>
                </a:solidFill>
                <a:highlight>
                  <a:srgbClr val="FFFFFF"/>
                </a:highlight>
                <a:latin typeface="Avenir"/>
                <a:ea typeface="Avenir"/>
                <a:cs typeface="Avenir"/>
                <a:sym typeface="Avenir"/>
              </a:rPr>
              <a:t>An infection with salmonella bacteria commonly caused by contaminated food or water</a:t>
            </a:r>
            <a:endParaRPr sz="4000" b="1">
              <a:solidFill>
                <a:schemeClr val="dk1"/>
              </a:solidFill>
              <a:latin typeface="Avenir"/>
              <a:ea typeface="Avenir"/>
              <a:cs typeface="Avenir"/>
              <a:sym typeface="Avenir"/>
            </a:endParaRPr>
          </a:p>
          <a:p>
            <a:pPr marL="457200" marR="0" lvl="0" indent="-482600" algn="l" rtl="0">
              <a:spcBef>
                <a:spcPts val="0"/>
              </a:spcBef>
              <a:spcAft>
                <a:spcPts val="0"/>
              </a:spcAft>
              <a:buClr>
                <a:schemeClr val="dk1"/>
              </a:buClr>
              <a:buSzPts val="4000"/>
              <a:buFont typeface="Avenir"/>
              <a:buChar char="●"/>
            </a:pPr>
            <a:r>
              <a:rPr lang="en-US" sz="4000">
                <a:solidFill>
                  <a:schemeClr val="dk1"/>
                </a:solidFill>
                <a:latin typeface="Avenir"/>
                <a:ea typeface="Avenir"/>
                <a:cs typeface="Avenir"/>
                <a:sym typeface="Avenir"/>
              </a:rPr>
              <a:t>Food-borne disease</a:t>
            </a:r>
            <a:endParaRPr sz="4000">
              <a:solidFill>
                <a:schemeClr val="dk1"/>
              </a:solidFill>
              <a:latin typeface="Avenir"/>
              <a:ea typeface="Avenir"/>
              <a:cs typeface="Avenir"/>
              <a:sym typeface="Avenir"/>
            </a:endParaRPr>
          </a:p>
          <a:p>
            <a:pPr marL="457200" marR="0" lvl="0" indent="-482600" algn="l" rtl="0">
              <a:spcBef>
                <a:spcPts val="0"/>
              </a:spcBef>
              <a:spcAft>
                <a:spcPts val="0"/>
              </a:spcAft>
              <a:buClr>
                <a:schemeClr val="dk1"/>
              </a:buClr>
              <a:buSzPts val="4000"/>
              <a:buFont typeface="Avenir"/>
              <a:buChar char="●"/>
            </a:pPr>
            <a:r>
              <a:rPr lang="en-US" sz="4000">
                <a:solidFill>
                  <a:schemeClr val="dk1"/>
                </a:solidFill>
                <a:latin typeface="Avenir"/>
                <a:ea typeface="Avenir"/>
                <a:cs typeface="Avenir"/>
                <a:sym typeface="Avenir"/>
              </a:rPr>
              <a:t>Raw eggs or chickens are the main sources </a:t>
            </a:r>
            <a:endParaRPr sz="4000">
              <a:solidFill>
                <a:schemeClr val="dk1"/>
              </a:solidFill>
              <a:latin typeface="Avenir"/>
              <a:ea typeface="Avenir"/>
              <a:cs typeface="Avenir"/>
              <a:sym typeface="Avenir"/>
            </a:endParaRPr>
          </a:p>
        </p:txBody>
      </p:sp>
    </p:spTree>
    <p:extLst>
      <p:ext uri="{BB962C8B-B14F-4D97-AF65-F5344CB8AC3E}">
        <p14:creationId xmlns:p14="http://schemas.microsoft.com/office/powerpoint/2010/main" val="5757701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pic>
        <p:nvPicPr>
          <p:cNvPr id="617" name="Google Shape;617;g6293b3d42b_1_89" descr="Magnifier Free Stock Photo - Public Domain Pictures"/>
          <p:cNvPicPr preferRelativeResize="0"/>
          <p:nvPr/>
        </p:nvPicPr>
        <p:blipFill rotWithShape="1">
          <a:blip r:embed="rId3">
            <a:alphaModFix/>
          </a:blip>
          <a:srcRect b="18719"/>
          <a:stretch/>
        </p:blipFill>
        <p:spPr>
          <a:xfrm>
            <a:off x="3527982" y="442527"/>
            <a:ext cx="1401509" cy="1170757"/>
          </a:xfrm>
          <a:prstGeom prst="rect">
            <a:avLst/>
          </a:prstGeom>
          <a:noFill/>
          <a:ln>
            <a:noFill/>
          </a:ln>
        </p:spPr>
      </p:pic>
      <p:sp>
        <p:nvSpPr>
          <p:cNvPr id="618" name="Google Shape;618;g6293b3d42b_1_89"/>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6000"/>
              <a:buFont typeface="Anton"/>
              <a:buNone/>
            </a:pPr>
            <a:r>
              <a:rPr lang="en-US" sz="6000">
                <a:latin typeface="Oswald Regular"/>
                <a:ea typeface="Oswald Regular"/>
                <a:cs typeface="Oswald Regular"/>
                <a:sym typeface="Oswald Regular"/>
              </a:rPr>
              <a:t>TASK # 2</a:t>
            </a:r>
            <a:endParaRPr>
              <a:latin typeface="Oswald Regular"/>
              <a:ea typeface="Oswald Regular"/>
              <a:cs typeface="Oswald Regular"/>
              <a:sym typeface="Oswald Regular"/>
            </a:endParaRPr>
          </a:p>
        </p:txBody>
      </p:sp>
      <p:sp>
        <p:nvSpPr>
          <p:cNvPr id="619" name="Google Shape;619;g6293b3d42b_1_89"/>
          <p:cNvSpPr/>
          <p:nvPr/>
        </p:nvSpPr>
        <p:spPr>
          <a:xfrm>
            <a:off x="0" y="3075057"/>
            <a:ext cx="12192000" cy="708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i="0" u="none" strike="noStrike" cap="none">
                <a:solidFill>
                  <a:schemeClr val="dk1"/>
                </a:solidFill>
                <a:latin typeface="Avenir"/>
                <a:ea typeface="Avenir"/>
                <a:cs typeface="Avenir"/>
                <a:sym typeface="Avenir"/>
              </a:rPr>
              <a:t>Where did the students get sick?</a:t>
            </a:r>
            <a:endParaRPr/>
          </a:p>
        </p:txBody>
      </p:sp>
    </p:spTree>
    <p:extLst>
      <p:ext uri="{BB962C8B-B14F-4D97-AF65-F5344CB8AC3E}">
        <p14:creationId xmlns:p14="http://schemas.microsoft.com/office/powerpoint/2010/main" val="36474983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g6293b3d42b_1_357"/>
          <p:cNvSpPr txBox="1">
            <a:spLocks noGrp="1"/>
          </p:cNvSpPr>
          <p:nvPr>
            <p:ph type="title"/>
          </p:nvPr>
        </p:nvSpPr>
        <p:spPr>
          <a:xfrm>
            <a:off x="838188" y="376675"/>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6000"/>
              <a:buFont typeface="Anton"/>
              <a:buNone/>
            </a:pPr>
            <a:r>
              <a:rPr lang="en-US" sz="6000">
                <a:latin typeface="Oswald Regular"/>
                <a:ea typeface="Oswald Regular"/>
                <a:cs typeface="Oswald Regular"/>
                <a:sym typeface="Oswald Regular"/>
              </a:rPr>
              <a:t>WHAT IS THE CAUSE OF THE DISEASE ?</a:t>
            </a:r>
            <a:endParaRPr>
              <a:latin typeface="Oswald Regular"/>
              <a:ea typeface="Oswald Regular"/>
              <a:cs typeface="Oswald Regular"/>
              <a:sym typeface="Oswald Regular"/>
            </a:endParaRPr>
          </a:p>
        </p:txBody>
      </p:sp>
    </p:spTree>
    <p:extLst>
      <p:ext uri="{BB962C8B-B14F-4D97-AF65-F5344CB8AC3E}">
        <p14:creationId xmlns:p14="http://schemas.microsoft.com/office/powerpoint/2010/main" val="11346699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g6293b3d42b_1_341"/>
          <p:cNvSpPr txBox="1">
            <a:spLocks noGrp="1"/>
          </p:cNvSpPr>
          <p:nvPr>
            <p:ph type="title"/>
          </p:nvPr>
        </p:nvSpPr>
        <p:spPr>
          <a:xfrm>
            <a:off x="838188" y="376675"/>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6000"/>
              <a:buFont typeface="Anton"/>
              <a:buNone/>
            </a:pPr>
            <a:r>
              <a:rPr lang="en-US" sz="6000">
                <a:latin typeface="Oswald Regular"/>
                <a:ea typeface="Oswald Regular"/>
                <a:cs typeface="Oswald Regular"/>
                <a:sym typeface="Oswald Regular"/>
              </a:rPr>
              <a:t>WHAT IS THE CAUSE OF THE DISEASE ?</a:t>
            </a:r>
            <a:endParaRPr>
              <a:latin typeface="Oswald Regular"/>
              <a:ea typeface="Oswald Regular"/>
              <a:cs typeface="Oswald Regular"/>
              <a:sym typeface="Oswald Regular"/>
            </a:endParaRPr>
          </a:p>
        </p:txBody>
      </p:sp>
      <p:pic>
        <p:nvPicPr>
          <p:cNvPr id="632" name="Google Shape;632;g6293b3d42b_1_341"/>
          <p:cNvPicPr preferRelativeResize="0"/>
          <p:nvPr/>
        </p:nvPicPr>
        <p:blipFill>
          <a:blip r:embed="rId3">
            <a:alphaModFix/>
          </a:blip>
          <a:stretch>
            <a:fillRect/>
          </a:stretch>
        </p:blipFill>
        <p:spPr>
          <a:xfrm>
            <a:off x="3292775" y="1785475"/>
            <a:ext cx="5173259" cy="4931651"/>
          </a:xfrm>
          <a:prstGeom prst="rect">
            <a:avLst/>
          </a:prstGeom>
          <a:noFill/>
          <a:ln>
            <a:noFill/>
          </a:ln>
        </p:spPr>
      </p:pic>
    </p:spTree>
    <p:extLst>
      <p:ext uri="{BB962C8B-B14F-4D97-AF65-F5344CB8AC3E}">
        <p14:creationId xmlns:p14="http://schemas.microsoft.com/office/powerpoint/2010/main" val="4476893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pic>
        <p:nvPicPr>
          <p:cNvPr id="638" name="Google Shape;638;g6293b3d42b_0_3" descr="The Streatham &amp; Brixton Chess Blog: August 2010"/>
          <p:cNvPicPr preferRelativeResize="0"/>
          <p:nvPr/>
        </p:nvPicPr>
        <p:blipFill rotWithShape="1">
          <a:blip r:embed="rId3">
            <a:alphaModFix/>
          </a:blip>
          <a:srcRect/>
          <a:stretch/>
        </p:blipFill>
        <p:spPr>
          <a:xfrm>
            <a:off x="944880" y="440210"/>
            <a:ext cx="1552149" cy="1164114"/>
          </a:xfrm>
          <a:prstGeom prst="rect">
            <a:avLst/>
          </a:prstGeom>
          <a:noFill/>
          <a:ln>
            <a:noFill/>
          </a:ln>
        </p:spPr>
      </p:pic>
      <p:sp>
        <p:nvSpPr>
          <p:cNvPr id="639" name="Google Shape;639;g6293b3d42b_0_3"/>
          <p:cNvSpPr txBox="1">
            <a:spLocks noGrp="1"/>
          </p:cNvSpPr>
          <p:nvPr>
            <p:ph type="title"/>
          </p:nvPr>
        </p:nvSpPr>
        <p:spPr>
          <a:xfrm>
            <a:off x="1219200" y="365125"/>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6000"/>
              <a:buFont typeface="Anton"/>
              <a:buNone/>
            </a:pPr>
            <a:r>
              <a:rPr lang="en-US" sz="6000">
                <a:latin typeface="Oswald Regular"/>
                <a:ea typeface="Oswald Regular"/>
                <a:cs typeface="Oswald Regular"/>
                <a:sym typeface="Oswald Regular"/>
              </a:rPr>
              <a:t>THE SITUATION: </a:t>
            </a:r>
            <a:r>
              <a:rPr lang="en-US" sz="4500">
                <a:latin typeface="Oswald Regular"/>
                <a:ea typeface="Oswald Regular"/>
                <a:cs typeface="Oswald Regular"/>
                <a:sym typeface="Oswald Regular"/>
              </a:rPr>
              <a:t>12 SEP 2019</a:t>
            </a:r>
            <a:endParaRPr>
              <a:latin typeface="Oswald Regular"/>
              <a:ea typeface="Oswald Regular"/>
              <a:cs typeface="Oswald Regular"/>
              <a:sym typeface="Oswald Regular"/>
            </a:endParaRPr>
          </a:p>
        </p:txBody>
      </p:sp>
      <p:sp>
        <p:nvSpPr>
          <p:cNvPr id="640" name="Google Shape;640;g6293b3d42b_0_3"/>
          <p:cNvSpPr txBox="1"/>
          <p:nvPr/>
        </p:nvSpPr>
        <p:spPr>
          <a:xfrm>
            <a:off x="952500" y="2705725"/>
            <a:ext cx="10287000" cy="1446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p:txBody>
      </p:sp>
      <p:sp>
        <p:nvSpPr>
          <p:cNvPr id="641" name="Google Shape;641;g6293b3d42b_0_3"/>
          <p:cNvSpPr txBox="1"/>
          <p:nvPr/>
        </p:nvSpPr>
        <p:spPr>
          <a:xfrm>
            <a:off x="1005842" y="4896950"/>
            <a:ext cx="10287000" cy="8619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endParaRPr/>
          </a:p>
        </p:txBody>
      </p:sp>
      <p:sp>
        <p:nvSpPr>
          <p:cNvPr id="642" name="Google Shape;642;g6293b3d42b_0_3"/>
          <p:cNvSpPr txBox="1"/>
          <p:nvPr/>
        </p:nvSpPr>
        <p:spPr>
          <a:xfrm>
            <a:off x="572950" y="2286000"/>
            <a:ext cx="111528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b="1">
                <a:latin typeface="Avenir"/>
                <a:ea typeface="Avenir"/>
                <a:cs typeface="Avenir"/>
                <a:sym typeface="Avenir"/>
              </a:rPr>
              <a:t>This activity is based on a real-life outbreak! </a:t>
            </a:r>
            <a:endParaRPr sz="3000" b="1">
              <a:latin typeface="Avenir"/>
              <a:ea typeface="Avenir"/>
              <a:cs typeface="Avenir"/>
              <a:sym typeface="Avenir"/>
            </a:endParaRPr>
          </a:p>
          <a:p>
            <a:pPr marL="0" lvl="0" indent="0" algn="l" rtl="0">
              <a:spcBef>
                <a:spcPts val="0"/>
              </a:spcBef>
              <a:spcAft>
                <a:spcPts val="0"/>
              </a:spcAft>
              <a:buNone/>
            </a:pPr>
            <a:endParaRPr/>
          </a:p>
          <a:p>
            <a:pPr marL="0" lvl="0" indent="0" algn="l" rtl="0">
              <a:spcBef>
                <a:spcPts val="0"/>
              </a:spcBef>
              <a:spcAft>
                <a:spcPts val="0"/>
              </a:spcAft>
              <a:buNone/>
            </a:pPr>
            <a:r>
              <a:rPr lang="en-US" u="sng">
                <a:solidFill>
                  <a:schemeClr val="hlink"/>
                </a:solidFill>
                <a:latin typeface="Avenir"/>
                <a:ea typeface="Avenir"/>
                <a:cs typeface="Avenir"/>
                <a:sym typeface="Avenir"/>
                <a:hlinkClick r:id="rId4"/>
              </a:rPr>
              <a:t>https://www.facebook.com/7NEWSMelbourne/videos/10153514114084301/</a:t>
            </a:r>
            <a:endParaRPr>
              <a:latin typeface="Avenir"/>
              <a:ea typeface="Avenir"/>
              <a:cs typeface="Avenir"/>
              <a:sym typeface="Avenir"/>
            </a:endParaRPr>
          </a:p>
          <a:p>
            <a:pPr marL="0" lvl="0" indent="0" algn="l" rtl="0">
              <a:spcBef>
                <a:spcPts val="0"/>
              </a:spcBef>
              <a:spcAft>
                <a:spcPts val="0"/>
              </a:spcAft>
              <a:buNone/>
            </a:pPr>
            <a:endParaRPr>
              <a:latin typeface="Avenir"/>
              <a:ea typeface="Avenir"/>
              <a:cs typeface="Avenir"/>
              <a:sym typeface="Avenir"/>
            </a:endParaRPr>
          </a:p>
        </p:txBody>
      </p:sp>
    </p:spTree>
    <p:extLst>
      <p:ext uri="{BB962C8B-B14F-4D97-AF65-F5344CB8AC3E}">
        <p14:creationId xmlns:p14="http://schemas.microsoft.com/office/powerpoint/2010/main" val="14364913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g6293b3d42b_1_68"/>
          <p:cNvSpPr txBox="1">
            <a:spLocks noGrp="1"/>
          </p:cNvSpPr>
          <p:nvPr>
            <p:ph type="title"/>
          </p:nvPr>
        </p:nvSpPr>
        <p:spPr>
          <a:xfrm>
            <a:off x="453575" y="365125"/>
            <a:ext cx="113511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6000"/>
              <a:buFont typeface="Anton"/>
              <a:buNone/>
            </a:pPr>
            <a:r>
              <a:rPr lang="en-US" sz="6000">
                <a:latin typeface="Oswald Regular"/>
                <a:ea typeface="Oswald Regular"/>
                <a:cs typeface="Oswald Regular"/>
                <a:sym typeface="Oswald Regular"/>
              </a:rPr>
              <a:t>WHAT WOULD BE YOUR NEXT STEPS?</a:t>
            </a:r>
            <a:endParaRPr>
              <a:latin typeface="Oswald Regular"/>
              <a:ea typeface="Oswald Regular"/>
              <a:cs typeface="Oswald Regular"/>
              <a:sym typeface="Oswald Regular"/>
            </a:endParaRPr>
          </a:p>
        </p:txBody>
      </p:sp>
      <p:sp>
        <p:nvSpPr>
          <p:cNvPr id="649" name="Google Shape;649;g6293b3d42b_1_68"/>
          <p:cNvSpPr txBox="1"/>
          <p:nvPr/>
        </p:nvSpPr>
        <p:spPr>
          <a:xfrm>
            <a:off x="952500" y="2705725"/>
            <a:ext cx="10287000" cy="1446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p:txBody>
      </p:sp>
      <p:sp>
        <p:nvSpPr>
          <p:cNvPr id="650" name="Google Shape;650;g6293b3d42b_1_68"/>
          <p:cNvSpPr txBox="1"/>
          <p:nvPr/>
        </p:nvSpPr>
        <p:spPr>
          <a:xfrm>
            <a:off x="1005842" y="4896950"/>
            <a:ext cx="10287000" cy="8619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endParaRPr/>
          </a:p>
        </p:txBody>
      </p:sp>
    </p:spTree>
    <p:extLst>
      <p:ext uri="{BB962C8B-B14F-4D97-AF65-F5344CB8AC3E}">
        <p14:creationId xmlns:p14="http://schemas.microsoft.com/office/powerpoint/2010/main" val="12753628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g6293b76993_0_12"/>
          <p:cNvSpPr txBox="1">
            <a:spLocks noGrp="1"/>
          </p:cNvSpPr>
          <p:nvPr>
            <p:ph type="title"/>
          </p:nvPr>
        </p:nvSpPr>
        <p:spPr>
          <a:xfrm>
            <a:off x="453575" y="365125"/>
            <a:ext cx="113511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6000"/>
              <a:buFont typeface="Anton"/>
              <a:buNone/>
            </a:pPr>
            <a:r>
              <a:rPr lang="en-US" sz="6000">
                <a:latin typeface="Oswald Regular"/>
                <a:ea typeface="Oswald Regular"/>
                <a:cs typeface="Oswald Regular"/>
                <a:sym typeface="Oswald Regular"/>
              </a:rPr>
              <a:t>WHAT WOULD BE YOUR NEXT STEPS?</a:t>
            </a:r>
            <a:endParaRPr>
              <a:latin typeface="Oswald Regular"/>
              <a:ea typeface="Oswald Regular"/>
              <a:cs typeface="Oswald Regular"/>
              <a:sym typeface="Oswald Regular"/>
            </a:endParaRPr>
          </a:p>
        </p:txBody>
      </p:sp>
      <p:sp>
        <p:nvSpPr>
          <p:cNvPr id="657" name="Google Shape;657;g6293b76993_0_12"/>
          <p:cNvSpPr txBox="1"/>
          <p:nvPr/>
        </p:nvSpPr>
        <p:spPr>
          <a:xfrm>
            <a:off x="952500" y="2705725"/>
            <a:ext cx="10287000" cy="1446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p:txBody>
      </p:sp>
      <p:sp>
        <p:nvSpPr>
          <p:cNvPr id="658" name="Google Shape;658;g6293b76993_0_12"/>
          <p:cNvSpPr txBox="1"/>
          <p:nvPr/>
        </p:nvSpPr>
        <p:spPr>
          <a:xfrm>
            <a:off x="1005842" y="4896950"/>
            <a:ext cx="10287000" cy="8619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endParaRPr/>
          </a:p>
        </p:txBody>
      </p:sp>
      <p:sp>
        <p:nvSpPr>
          <p:cNvPr id="659" name="Google Shape;659;g6293b76993_0_12"/>
          <p:cNvSpPr txBox="1"/>
          <p:nvPr/>
        </p:nvSpPr>
        <p:spPr>
          <a:xfrm>
            <a:off x="519600" y="1994725"/>
            <a:ext cx="11152800" cy="3000000"/>
          </a:xfrm>
          <a:prstGeom prst="rect">
            <a:avLst/>
          </a:prstGeom>
          <a:noFill/>
          <a:ln>
            <a:noFill/>
          </a:ln>
        </p:spPr>
        <p:txBody>
          <a:bodyPr spcFirstLastPara="1" wrap="square" lIns="91425" tIns="91425" rIns="91425" bIns="91425" anchor="t" anchorCtr="0">
            <a:noAutofit/>
          </a:bodyPr>
          <a:lstStyle/>
          <a:p>
            <a:pPr marL="0" lvl="0" indent="0" algn="l" rtl="0">
              <a:lnSpc>
                <a:spcPct val="111111"/>
              </a:lnSpc>
              <a:spcBef>
                <a:spcPts val="0"/>
              </a:spcBef>
              <a:spcAft>
                <a:spcPts val="0"/>
              </a:spcAft>
              <a:buNone/>
            </a:pPr>
            <a:r>
              <a:rPr lang="en-US" sz="3000" b="1">
                <a:solidFill>
                  <a:srgbClr val="343434"/>
                </a:solidFill>
                <a:latin typeface="Avenir"/>
                <a:ea typeface="Avenir"/>
                <a:cs typeface="Avenir"/>
                <a:sym typeface="Avenir"/>
              </a:rPr>
              <a:t>Making a complaint about a food business in Victoria:</a:t>
            </a:r>
            <a:endParaRPr sz="3000" b="1">
              <a:solidFill>
                <a:srgbClr val="343434"/>
              </a:solidFill>
              <a:latin typeface="Avenir"/>
              <a:ea typeface="Avenir"/>
              <a:cs typeface="Avenir"/>
              <a:sym typeface="Avenir"/>
            </a:endParaRPr>
          </a:p>
          <a:p>
            <a:pPr marL="0" lvl="0" indent="0" algn="l" rtl="0">
              <a:lnSpc>
                <a:spcPct val="111111"/>
              </a:lnSpc>
              <a:spcBef>
                <a:spcPts val="800"/>
              </a:spcBef>
              <a:spcAft>
                <a:spcPts val="0"/>
              </a:spcAft>
              <a:buNone/>
            </a:pPr>
            <a:r>
              <a:rPr lang="en-US" sz="2000" b="1" u="sng">
                <a:solidFill>
                  <a:schemeClr val="hlink"/>
                </a:solidFill>
                <a:latin typeface="Avenir"/>
                <a:ea typeface="Avenir"/>
                <a:cs typeface="Avenir"/>
                <a:sym typeface="Avenir"/>
                <a:hlinkClick r:id="rId3"/>
              </a:rPr>
              <a:t>https://www2.health.vic.gov.au/public-health/food-safety/food-safety-information-for-consumers/complaints</a:t>
            </a:r>
            <a:endParaRPr sz="3000" b="1">
              <a:solidFill>
                <a:srgbClr val="343434"/>
              </a:solidFill>
              <a:latin typeface="Avenir"/>
              <a:ea typeface="Avenir"/>
              <a:cs typeface="Avenir"/>
              <a:sym typeface="Avenir"/>
            </a:endParaRPr>
          </a:p>
          <a:p>
            <a:pPr marL="0" lvl="0" indent="0" algn="l" rtl="0">
              <a:spcBef>
                <a:spcPts val="800"/>
              </a:spcBef>
              <a:spcAft>
                <a:spcPts val="0"/>
              </a:spcAft>
              <a:buNone/>
            </a:pPr>
            <a:endParaRPr sz="2000" b="1">
              <a:latin typeface="Avenir"/>
              <a:ea typeface="Avenir"/>
              <a:cs typeface="Avenir"/>
              <a:sym typeface="Avenir"/>
            </a:endParaRPr>
          </a:p>
          <a:p>
            <a:pPr marL="0" lvl="0" indent="0" algn="l" rtl="0">
              <a:spcBef>
                <a:spcPts val="0"/>
              </a:spcBef>
              <a:spcAft>
                <a:spcPts val="0"/>
              </a:spcAft>
              <a:buNone/>
            </a:pPr>
            <a:r>
              <a:rPr lang="en-US" sz="3000" b="1">
                <a:solidFill>
                  <a:srgbClr val="343434"/>
                </a:solidFill>
                <a:latin typeface="Avenir"/>
                <a:ea typeface="Avenir"/>
                <a:cs typeface="Avenir"/>
                <a:sym typeface="Avenir"/>
              </a:rPr>
              <a:t>Reporting a food safety issue within City of Melbourne </a:t>
            </a:r>
            <a:r>
              <a:rPr lang="en-US" sz="2000" b="1" u="sng">
                <a:solidFill>
                  <a:schemeClr val="hlink"/>
                </a:solidFill>
                <a:latin typeface="Avenir"/>
                <a:ea typeface="Avenir"/>
                <a:cs typeface="Avenir"/>
                <a:sym typeface="Avenir"/>
                <a:hlinkClick r:id="rId4"/>
              </a:rPr>
              <a:t>https://www.melbourne.vic.gov.au/community/health-support-services/health-services/Pages/food-safety.aspx</a:t>
            </a:r>
            <a:endParaRPr sz="2000" b="1">
              <a:latin typeface="Avenir"/>
              <a:ea typeface="Avenir"/>
              <a:cs typeface="Avenir"/>
              <a:sym typeface="Avenir"/>
            </a:endParaRPr>
          </a:p>
          <a:p>
            <a:pPr marL="0" lvl="0" indent="0" algn="l" rtl="0">
              <a:spcBef>
                <a:spcPts val="0"/>
              </a:spcBef>
              <a:spcAft>
                <a:spcPts val="0"/>
              </a:spcAft>
              <a:buNone/>
            </a:pPr>
            <a:endParaRPr sz="3000" b="1">
              <a:latin typeface="Avenir"/>
              <a:ea typeface="Avenir"/>
              <a:cs typeface="Avenir"/>
              <a:sym typeface="Avenir"/>
            </a:endParaRPr>
          </a:p>
          <a:p>
            <a:pPr marL="0" lvl="0" indent="0" algn="l" rtl="0">
              <a:spcBef>
                <a:spcPts val="0"/>
              </a:spcBef>
              <a:spcAft>
                <a:spcPts val="0"/>
              </a:spcAft>
              <a:buNone/>
            </a:pPr>
            <a:r>
              <a:rPr lang="en-US" sz="3000" b="1">
                <a:latin typeface="Avenir"/>
                <a:ea typeface="Avenir"/>
                <a:cs typeface="Avenir"/>
                <a:sym typeface="Avenir"/>
              </a:rPr>
              <a:t>Department of Health Reporting system:</a:t>
            </a:r>
            <a:endParaRPr sz="2000" b="1">
              <a:latin typeface="Avenir"/>
              <a:ea typeface="Avenir"/>
              <a:cs typeface="Avenir"/>
              <a:sym typeface="Avenir"/>
            </a:endParaRPr>
          </a:p>
          <a:p>
            <a:pPr marL="0" lvl="0" indent="0" algn="l" rtl="0">
              <a:lnSpc>
                <a:spcPct val="90000"/>
              </a:lnSpc>
              <a:spcBef>
                <a:spcPts val="1000"/>
              </a:spcBef>
              <a:spcAft>
                <a:spcPts val="0"/>
              </a:spcAft>
              <a:buClr>
                <a:schemeClr val="dk1"/>
              </a:buClr>
              <a:buSzPts val="1100"/>
              <a:buFont typeface="Arial"/>
              <a:buNone/>
            </a:pPr>
            <a:r>
              <a:rPr lang="en-US" sz="2000" u="sng">
                <a:solidFill>
                  <a:srgbClr val="0563C1"/>
                </a:solidFill>
                <a:latin typeface="Avenir"/>
                <a:ea typeface="Avenir"/>
                <a:cs typeface="Avenir"/>
                <a:sym typeface="Avenir"/>
                <a:hlinkClick r:id="rId5"/>
              </a:rPr>
              <a:t>https://www1.health.gov.au/internet/main/publishing.nsf/Content/cdnareport.htm</a:t>
            </a:r>
            <a:endParaRPr sz="2000">
              <a:solidFill>
                <a:schemeClr val="dk1"/>
              </a:solidFill>
              <a:latin typeface="Avenir"/>
              <a:ea typeface="Avenir"/>
              <a:cs typeface="Avenir"/>
              <a:sym typeface="Avenir"/>
            </a:endParaRPr>
          </a:p>
          <a:p>
            <a:pPr marL="0" lvl="0" indent="0" algn="l" rtl="0">
              <a:spcBef>
                <a:spcPts val="0"/>
              </a:spcBef>
              <a:spcAft>
                <a:spcPts val="0"/>
              </a:spcAft>
              <a:buNone/>
            </a:pPr>
            <a:endParaRPr sz="3000" b="1">
              <a:latin typeface="Avenir"/>
              <a:ea typeface="Avenir"/>
              <a:cs typeface="Avenir"/>
              <a:sym typeface="Avenir"/>
            </a:endParaRPr>
          </a:p>
        </p:txBody>
      </p:sp>
    </p:spTree>
    <p:extLst>
      <p:ext uri="{BB962C8B-B14F-4D97-AF65-F5344CB8AC3E}">
        <p14:creationId xmlns:p14="http://schemas.microsoft.com/office/powerpoint/2010/main" val="187040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278" name="Google Shape;278;g6293b3d42b_1_153"/>
          <p:cNvPicPr preferRelativeResize="0"/>
          <p:nvPr/>
        </p:nvPicPr>
        <p:blipFill>
          <a:blip r:embed="rId3">
            <a:alphaModFix/>
          </a:blip>
          <a:stretch>
            <a:fillRect/>
          </a:stretch>
        </p:blipFill>
        <p:spPr>
          <a:xfrm>
            <a:off x="5387351" y="3447738"/>
            <a:ext cx="4845551" cy="3016775"/>
          </a:xfrm>
          <a:prstGeom prst="rect">
            <a:avLst/>
          </a:prstGeom>
          <a:noFill/>
          <a:ln>
            <a:noFill/>
          </a:ln>
        </p:spPr>
      </p:pic>
      <p:pic>
        <p:nvPicPr>
          <p:cNvPr id="279" name="Google Shape;279;g6293b3d42b_1_153"/>
          <p:cNvPicPr preferRelativeResize="0"/>
          <p:nvPr/>
        </p:nvPicPr>
        <p:blipFill>
          <a:blip r:embed="rId4">
            <a:alphaModFix/>
          </a:blip>
          <a:stretch>
            <a:fillRect/>
          </a:stretch>
        </p:blipFill>
        <p:spPr>
          <a:xfrm>
            <a:off x="1954944" y="3742887"/>
            <a:ext cx="2581275" cy="2628900"/>
          </a:xfrm>
          <a:prstGeom prst="rect">
            <a:avLst/>
          </a:prstGeom>
          <a:noFill/>
          <a:ln>
            <a:noFill/>
          </a:ln>
        </p:spPr>
      </p:pic>
      <p:sp>
        <p:nvSpPr>
          <p:cNvPr id="280" name="Google Shape;280;g6293b3d42b_1_153"/>
          <p:cNvSpPr txBox="1">
            <a:spLocks noGrp="1"/>
          </p:cNvSpPr>
          <p:nvPr>
            <p:ph type="ctrTitle"/>
          </p:nvPr>
        </p:nvSpPr>
        <p:spPr>
          <a:xfrm>
            <a:off x="1625600" y="179900"/>
            <a:ext cx="8607300" cy="15465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181818"/>
              </a:buClr>
              <a:buFont typeface="Helvetica Neue"/>
              <a:buNone/>
            </a:pPr>
            <a:r>
              <a:rPr lang="en-US" sz="4800" b="1" dirty="0">
                <a:solidFill>
                  <a:srgbClr val="88398A"/>
                </a:solidFill>
                <a:latin typeface="Avenir Book" panose="02000503020000020003" pitchFamily="2" charset="0"/>
                <a:ea typeface="Helvetica Neue"/>
                <a:cs typeface="Helvetica Neue"/>
                <a:sym typeface="Helvetica Neue"/>
              </a:rPr>
              <a:t>What’s R-LADIES?</a:t>
            </a:r>
            <a:endParaRPr sz="4800" dirty="0">
              <a:latin typeface="Avenir Book" panose="02000503020000020003" pitchFamily="2" charset="0"/>
            </a:endParaRPr>
          </a:p>
        </p:txBody>
      </p:sp>
      <p:sp>
        <p:nvSpPr>
          <p:cNvPr id="281" name="Google Shape;281;g6293b3d42b_1_153"/>
          <p:cNvSpPr txBox="1">
            <a:spLocks noGrp="1"/>
          </p:cNvSpPr>
          <p:nvPr>
            <p:ph type="subTitle" idx="1"/>
          </p:nvPr>
        </p:nvSpPr>
        <p:spPr>
          <a:xfrm>
            <a:off x="766950" y="1355975"/>
            <a:ext cx="10658100" cy="29913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562457"/>
              </a:buClr>
              <a:buFont typeface="Helvetica Neue"/>
              <a:buNone/>
            </a:pPr>
            <a:r>
              <a:rPr lang="en-US" sz="3600" b="1">
                <a:latin typeface="Avenir Book" panose="02000503020000020003" pitchFamily="2" charset="0"/>
              </a:rPr>
              <a:t>MISSION:</a:t>
            </a:r>
            <a:endParaRPr sz="3600" b="1">
              <a:latin typeface="Avenir Book" panose="02000503020000020003" pitchFamily="2" charset="0"/>
            </a:endParaRPr>
          </a:p>
          <a:p>
            <a:pPr marL="0" marR="0" lvl="0" indent="0" algn="l" rtl="0">
              <a:lnSpc>
                <a:spcPct val="100000"/>
              </a:lnSpc>
              <a:spcBef>
                <a:spcPts val="0"/>
              </a:spcBef>
              <a:spcAft>
                <a:spcPts val="0"/>
              </a:spcAft>
              <a:buClr>
                <a:srgbClr val="562457"/>
              </a:buClr>
              <a:buFont typeface="Helvetica Neue"/>
              <a:buNone/>
            </a:pPr>
            <a:r>
              <a:rPr lang="en-US" sz="3600">
                <a:latin typeface="Avenir Book" panose="02000503020000020003" pitchFamily="2" charset="0"/>
              </a:rPr>
              <a:t>It’s </a:t>
            </a:r>
            <a:r>
              <a:rPr lang="en-US" sz="3600" b="1">
                <a:latin typeface="Avenir Book" panose="02000503020000020003" pitchFamily="2" charset="0"/>
              </a:rPr>
              <a:t>a </a:t>
            </a:r>
            <a:r>
              <a:rPr lang="en-US" sz="3600" b="1">
                <a:solidFill>
                  <a:srgbClr val="88398A"/>
                </a:solidFill>
                <a:latin typeface="Avenir Book" panose="02000503020000020003" pitchFamily="2" charset="0"/>
                <a:ea typeface="Helvetica Neue"/>
                <a:cs typeface="Helvetica Neue"/>
                <a:sym typeface="Helvetica Neue"/>
              </a:rPr>
              <a:t>world-wide organization </a:t>
            </a:r>
            <a:r>
              <a:rPr lang="en-US" sz="3600">
                <a:latin typeface="Avenir Book" panose="02000503020000020003" pitchFamily="2" charset="0"/>
              </a:rPr>
              <a:t>whose mission is to </a:t>
            </a:r>
            <a:r>
              <a:rPr lang="en-US" sz="3600" b="1">
                <a:solidFill>
                  <a:srgbClr val="88398A"/>
                </a:solidFill>
                <a:latin typeface="Avenir Book" panose="02000503020000020003" pitchFamily="2" charset="0"/>
                <a:ea typeface="Helvetica Neue"/>
                <a:cs typeface="Helvetica Neue"/>
                <a:sym typeface="Helvetica Neue"/>
              </a:rPr>
              <a:t>promote gender diversity</a:t>
            </a:r>
            <a:r>
              <a:rPr lang="en-US" sz="3600">
                <a:latin typeface="Avenir Book" panose="02000503020000020003" pitchFamily="2" charset="0"/>
              </a:rPr>
              <a:t> in the </a:t>
            </a:r>
            <a:r>
              <a:rPr lang="en-US" sz="3600" b="1">
                <a:solidFill>
                  <a:srgbClr val="88398A"/>
                </a:solidFill>
                <a:latin typeface="Avenir Book" panose="02000503020000020003" pitchFamily="2" charset="0"/>
                <a:ea typeface="Helvetica Neue"/>
                <a:cs typeface="Helvetica Neue"/>
                <a:sym typeface="Helvetica Neue"/>
              </a:rPr>
              <a:t>R community</a:t>
            </a:r>
            <a:endParaRPr sz="3600" b="1">
              <a:latin typeface="Avenir Book" panose="02000503020000020003" pitchFamily="2" charset="0"/>
            </a:endParaRPr>
          </a:p>
        </p:txBody>
      </p:sp>
    </p:spTree>
    <p:extLst>
      <p:ext uri="{BB962C8B-B14F-4D97-AF65-F5344CB8AC3E}">
        <p14:creationId xmlns:p14="http://schemas.microsoft.com/office/powerpoint/2010/main" val="40853425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g6293b3d42b_1_347"/>
          <p:cNvSpPr txBox="1">
            <a:spLocks noGrp="1"/>
          </p:cNvSpPr>
          <p:nvPr>
            <p:ph type="title"/>
          </p:nvPr>
        </p:nvSpPr>
        <p:spPr>
          <a:xfrm>
            <a:off x="838200" y="11167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Anton"/>
              <a:buNone/>
            </a:pPr>
            <a:r>
              <a:rPr lang="en-US">
                <a:latin typeface="Oswald Regular"/>
                <a:ea typeface="Oswald Regular"/>
                <a:cs typeface="Oswald Regular"/>
                <a:sym typeface="Oswald Regular"/>
              </a:rPr>
              <a:t>TODAY’S WORKSHOP:</a:t>
            </a:r>
            <a:endParaRPr>
              <a:latin typeface="Oswald Regular"/>
              <a:ea typeface="Oswald Regular"/>
              <a:cs typeface="Oswald Regular"/>
              <a:sym typeface="Oswald Regular"/>
            </a:endParaRPr>
          </a:p>
        </p:txBody>
      </p:sp>
      <p:sp>
        <p:nvSpPr>
          <p:cNvPr id="666" name="Google Shape;666;g6293b3d42b_1_347"/>
          <p:cNvSpPr txBox="1">
            <a:spLocks noGrp="1"/>
          </p:cNvSpPr>
          <p:nvPr>
            <p:ph type="body" idx="1"/>
          </p:nvPr>
        </p:nvSpPr>
        <p:spPr>
          <a:xfrm>
            <a:off x="838200" y="1745375"/>
            <a:ext cx="10515600" cy="4351200"/>
          </a:xfrm>
          <a:prstGeom prst="rect">
            <a:avLst/>
          </a:prstGeom>
          <a:noFill/>
          <a:ln>
            <a:noFill/>
          </a:ln>
        </p:spPr>
        <p:txBody>
          <a:bodyPr spcFirstLastPara="1" wrap="square" lIns="91425" tIns="45700" rIns="91425" bIns="45700" anchor="t" anchorCtr="0">
            <a:noAutofit/>
          </a:bodyPr>
          <a:lstStyle/>
          <a:p>
            <a:pPr marL="514350" lvl="0" indent="-514350" algn="l" rtl="0">
              <a:lnSpc>
                <a:spcPct val="90000"/>
              </a:lnSpc>
              <a:spcBef>
                <a:spcPts val="0"/>
              </a:spcBef>
              <a:spcAft>
                <a:spcPts val="0"/>
              </a:spcAft>
              <a:buClr>
                <a:srgbClr val="E69138"/>
              </a:buClr>
              <a:buSzPts val="3500"/>
              <a:buFont typeface="Avenir"/>
              <a:buChar char="➢"/>
            </a:pPr>
            <a:r>
              <a:rPr lang="en-US" sz="3500" b="1" dirty="0">
                <a:solidFill>
                  <a:srgbClr val="E69138"/>
                </a:solidFill>
                <a:latin typeface="Helvetica Neue"/>
                <a:ea typeface="Helvetica Neue"/>
                <a:cs typeface="Helvetica Neue"/>
                <a:sym typeface="Helvetica Neue"/>
              </a:rPr>
              <a:t>Learn what are outbreaks and who are disease detectives</a:t>
            </a:r>
            <a:endParaRPr sz="3500" b="1" dirty="0">
              <a:solidFill>
                <a:srgbClr val="E69138"/>
              </a:solidFill>
              <a:latin typeface="Helvetica Neue"/>
              <a:ea typeface="Helvetica Neue"/>
              <a:cs typeface="Helvetica Neue"/>
              <a:sym typeface="Helvetica Neue"/>
            </a:endParaRPr>
          </a:p>
          <a:p>
            <a:pPr marL="0" lvl="0" indent="0" algn="l" rtl="0">
              <a:lnSpc>
                <a:spcPct val="90000"/>
              </a:lnSpc>
              <a:spcBef>
                <a:spcPts val="0"/>
              </a:spcBef>
              <a:spcAft>
                <a:spcPts val="0"/>
              </a:spcAft>
              <a:buNone/>
            </a:pPr>
            <a:endParaRPr sz="3500" b="1" dirty="0">
              <a:latin typeface="Helvetica Neue"/>
              <a:ea typeface="Helvetica Neue"/>
              <a:cs typeface="Helvetica Neue"/>
              <a:sym typeface="Helvetica Neue"/>
            </a:endParaRPr>
          </a:p>
          <a:p>
            <a:pPr marL="514350" lvl="0" indent="-514350" algn="l" rtl="0">
              <a:lnSpc>
                <a:spcPct val="90000"/>
              </a:lnSpc>
              <a:spcBef>
                <a:spcPts val="1000"/>
              </a:spcBef>
              <a:spcAft>
                <a:spcPts val="0"/>
              </a:spcAft>
              <a:buClr>
                <a:srgbClr val="674EA7"/>
              </a:buClr>
              <a:buSzPts val="3500"/>
              <a:buFont typeface="Helvetica Neue"/>
              <a:buChar char="➢"/>
            </a:pPr>
            <a:r>
              <a:rPr lang="en-US" sz="3500" dirty="0">
                <a:solidFill>
                  <a:srgbClr val="674EA7"/>
                </a:solidFill>
                <a:latin typeface="Helvetica Neue"/>
                <a:ea typeface="Helvetica Neue"/>
                <a:cs typeface="Helvetica Neue"/>
                <a:sym typeface="Helvetica Neue"/>
              </a:rPr>
              <a:t>Learn </a:t>
            </a:r>
            <a:r>
              <a:rPr lang="en-US" sz="3500" b="1" dirty="0">
                <a:solidFill>
                  <a:srgbClr val="674EA7"/>
                </a:solidFill>
                <a:latin typeface="Helvetica Neue"/>
                <a:ea typeface="Helvetica Neue"/>
                <a:cs typeface="Helvetica Neue"/>
                <a:sym typeface="Helvetica Neue"/>
              </a:rPr>
              <a:t>how to code using R</a:t>
            </a:r>
            <a:endParaRPr sz="3500" b="1" dirty="0">
              <a:solidFill>
                <a:srgbClr val="674EA7"/>
              </a:solidFill>
              <a:latin typeface="Helvetica Neue"/>
              <a:ea typeface="Helvetica Neue"/>
              <a:cs typeface="Helvetica Neue"/>
              <a:sym typeface="Helvetica Neue"/>
            </a:endParaRPr>
          </a:p>
          <a:p>
            <a:pPr marL="0" lvl="0" indent="0" algn="l" rtl="0">
              <a:lnSpc>
                <a:spcPct val="90000"/>
              </a:lnSpc>
              <a:spcBef>
                <a:spcPts val="1000"/>
              </a:spcBef>
              <a:spcAft>
                <a:spcPts val="0"/>
              </a:spcAft>
              <a:buNone/>
            </a:pPr>
            <a:endParaRPr sz="3500" dirty="0">
              <a:latin typeface="Helvetica Neue"/>
              <a:ea typeface="Helvetica Neue"/>
              <a:cs typeface="Helvetica Neue"/>
              <a:sym typeface="Helvetica Neue"/>
            </a:endParaRPr>
          </a:p>
          <a:p>
            <a:pPr marL="514350" lvl="0" indent="-514350">
              <a:buClr>
                <a:srgbClr val="6AA84F"/>
              </a:buClr>
              <a:buSzPts val="3500"/>
              <a:buFont typeface="Helvetica Neue"/>
              <a:buChar char="➢"/>
            </a:pPr>
            <a:r>
              <a:rPr lang="en-US" sz="3500" dirty="0">
                <a:solidFill>
                  <a:srgbClr val="6AA84F"/>
                </a:solidFill>
                <a:latin typeface="Helvetica Neue"/>
                <a:ea typeface="Helvetica Neue"/>
                <a:cs typeface="Helvetica Neue"/>
                <a:sym typeface="Helvetica Neue"/>
              </a:rPr>
              <a:t>Learn</a:t>
            </a:r>
            <a:r>
              <a:rPr lang="en-US" sz="3500" b="1" dirty="0">
                <a:solidFill>
                  <a:srgbClr val="6AA84F"/>
                </a:solidFill>
                <a:latin typeface="Helvetica Neue"/>
                <a:ea typeface="Helvetica Neue"/>
                <a:cs typeface="Helvetica Neue"/>
                <a:sym typeface="Helvetica Neue"/>
              </a:rPr>
              <a:t> R skills to become a disease detective!</a:t>
            </a:r>
            <a:endParaRPr dirty="0">
              <a:solidFill>
                <a:srgbClr val="6AA84F"/>
              </a:solidFill>
              <a:latin typeface="Helvetica Neue"/>
              <a:ea typeface="Helvetica Neue"/>
              <a:cs typeface="Helvetica Neue"/>
              <a:sym typeface="Helvetica Neue"/>
            </a:endParaRPr>
          </a:p>
        </p:txBody>
      </p:sp>
      <p:pic>
        <p:nvPicPr>
          <p:cNvPr id="4" name="Picture 3" descr="Logo&#10;&#10;Description automatically generated">
            <a:extLst>
              <a:ext uri="{FF2B5EF4-FFF2-40B4-BE49-F238E27FC236}">
                <a16:creationId xmlns:a16="http://schemas.microsoft.com/office/drawing/2014/main" id="{67787B5F-6905-7547-A0D7-A5B7F1AAD9AE}"/>
              </a:ext>
            </a:extLst>
          </p:cNvPr>
          <p:cNvPicPr>
            <a:picLocks noChangeAspect="1"/>
          </p:cNvPicPr>
          <p:nvPr/>
        </p:nvPicPr>
        <p:blipFill>
          <a:blip r:embed="rId3"/>
          <a:stretch>
            <a:fillRect/>
          </a:stretch>
        </p:blipFill>
        <p:spPr>
          <a:xfrm>
            <a:off x="10099042" y="91263"/>
            <a:ext cx="1936660" cy="1706105"/>
          </a:xfrm>
          <a:prstGeom prst="rect">
            <a:avLst/>
          </a:prstGeom>
        </p:spPr>
      </p:pic>
    </p:spTree>
    <p:extLst>
      <p:ext uri="{BB962C8B-B14F-4D97-AF65-F5344CB8AC3E}">
        <p14:creationId xmlns:p14="http://schemas.microsoft.com/office/powerpoint/2010/main" val="38339187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g6293b3d42b_1_207"/>
          <p:cNvSpPr txBox="1"/>
          <p:nvPr/>
        </p:nvSpPr>
        <p:spPr>
          <a:xfrm>
            <a:off x="356542" y="309631"/>
            <a:ext cx="9742500" cy="6873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4800"/>
              <a:buFont typeface="Arial"/>
              <a:buNone/>
            </a:pPr>
            <a:r>
              <a:rPr lang="en-US" sz="4800" b="1" i="0" u="none" strike="noStrike" cap="none" dirty="0">
                <a:solidFill>
                  <a:srgbClr val="88398A"/>
                </a:solidFill>
                <a:latin typeface="Avenir Book" panose="02000503020000020003" pitchFamily="2" charset="0"/>
                <a:ea typeface="Helvetica Neue"/>
                <a:cs typeface="Helvetica Neue"/>
                <a:sym typeface="Helvetica Neue"/>
              </a:rPr>
              <a:t>A big thanks to our amazing and faithful sponsors </a:t>
            </a:r>
            <a:endParaRPr sz="4800" b="0" i="0" u="none" strike="noStrike" cap="none" dirty="0">
              <a:solidFill>
                <a:schemeClr val="dk1"/>
              </a:solidFill>
              <a:latin typeface="Avenir Book" panose="02000503020000020003" pitchFamily="2" charset="0"/>
              <a:ea typeface="Arial"/>
              <a:cs typeface="Arial"/>
              <a:sym typeface="Arial"/>
            </a:endParaRPr>
          </a:p>
          <a:p>
            <a:pPr marL="0" marR="0" lvl="0" indent="0" algn="ctr" rtl="0">
              <a:lnSpc>
                <a:spcPct val="100000"/>
              </a:lnSpc>
              <a:spcBef>
                <a:spcPts val="0"/>
              </a:spcBef>
              <a:spcAft>
                <a:spcPts val="0"/>
              </a:spcAft>
              <a:buClr>
                <a:srgbClr val="000000"/>
              </a:buClr>
              <a:buSzPts val="4800"/>
              <a:buFont typeface="Arial"/>
              <a:buNone/>
            </a:pPr>
            <a:r>
              <a:rPr lang="en-US" sz="4800" b="1" i="0" u="none" strike="noStrike" cap="none" dirty="0">
                <a:solidFill>
                  <a:srgbClr val="88398A"/>
                </a:solidFill>
                <a:latin typeface="Helvetica Neue"/>
                <a:ea typeface="Helvetica Neue"/>
                <a:cs typeface="Helvetica Neue"/>
                <a:sym typeface="Helvetica Neue"/>
              </a:rPr>
              <a:t>  </a:t>
            </a:r>
            <a:endParaRPr sz="1900" b="0" i="0" u="none" strike="noStrike" cap="none" dirty="0">
              <a:solidFill>
                <a:srgbClr val="000000"/>
              </a:solidFill>
              <a:latin typeface="Arial"/>
              <a:ea typeface="Arial"/>
              <a:cs typeface="Arial"/>
              <a:sym typeface="Arial"/>
            </a:endParaRPr>
          </a:p>
        </p:txBody>
      </p:sp>
      <p:pic>
        <p:nvPicPr>
          <p:cNvPr id="672" name="Google Shape;672;g6293b3d42b_1_207" descr="csl-limited--logo.jpg"/>
          <p:cNvPicPr preferRelativeResize="0"/>
          <p:nvPr/>
        </p:nvPicPr>
        <p:blipFill rotWithShape="1">
          <a:blip r:embed="rId3">
            <a:alphaModFix/>
          </a:blip>
          <a:srcRect/>
          <a:stretch/>
        </p:blipFill>
        <p:spPr>
          <a:xfrm>
            <a:off x="1645600" y="2597001"/>
            <a:ext cx="2053200" cy="1054367"/>
          </a:xfrm>
          <a:prstGeom prst="rect">
            <a:avLst/>
          </a:prstGeom>
          <a:noFill/>
          <a:ln>
            <a:noFill/>
          </a:ln>
        </p:spPr>
      </p:pic>
      <p:pic>
        <p:nvPicPr>
          <p:cNvPr id="673" name="Google Shape;673;g6293b3d42b_1_207" descr="WEHI_logo_2016_0.png"/>
          <p:cNvPicPr preferRelativeResize="0"/>
          <p:nvPr/>
        </p:nvPicPr>
        <p:blipFill rotWithShape="1">
          <a:blip r:embed="rId4">
            <a:alphaModFix/>
          </a:blip>
          <a:srcRect/>
          <a:stretch/>
        </p:blipFill>
        <p:spPr>
          <a:xfrm>
            <a:off x="3756033" y="4278200"/>
            <a:ext cx="3580936" cy="1054367"/>
          </a:xfrm>
          <a:prstGeom prst="rect">
            <a:avLst/>
          </a:prstGeom>
          <a:noFill/>
          <a:ln>
            <a:noFill/>
          </a:ln>
        </p:spPr>
      </p:pic>
      <p:pic>
        <p:nvPicPr>
          <p:cNvPr id="674" name="Google Shape;674;g6293b3d42b_1_207"/>
          <p:cNvPicPr preferRelativeResize="0"/>
          <p:nvPr/>
        </p:nvPicPr>
        <p:blipFill rotWithShape="1">
          <a:blip r:embed="rId5">
            <a:alphaModFix/>
          </a:blip>
          <a:srcRect/>
          <a:stretch/>
        </p:blipFill>
        <p:spPr>
          <a:xfrm>
            <a:off x="2019084" y="4239784"/>
            <a:ext cx="1173434" cy="1295967"/>
          </a:xfrm>
          <a:prstGeom prst="rect">
            <a:avLst/>
          </a:prstGeom>
          <a:noFill/>
          <a:ln>
            <a:noFill/>
          </a:ln>
        </p:spPr>
      </p:pic>
      <p:sp>
        <p:nvSpPr>
          <p:cNvPr id="675" name="Google Shape;675;g6293b3d42b_1_207"/>
          <p:cNvSpPr txBox="1"/>
          <p:nvPr/>
        </p:nvSpPr>
        <p:spPr>
          <a:xfrm>
            <a:off x="1645604" y="5535774"/>
            <a:ext cx="1920300" cy="530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rgbClr val="000000"/>
                </a:solidFill>
                <a:latin typeface="Helvetica Neue"/>
                <a:ea typeface="Helvetica Neue"/>
                <a:cs typeface="Helvetica Neue"/>
                <a:sym typeface="Helvetica Neue"/>
              </a:rPr>
              <a:t>Matt Ritchie</a:t>
            </a:r>
            <a:endParaRPr sz="1500" b="0" i="0" u="none" strike="noStrike" cap="none">
              <a:solidFill>
                <a:srgbClr val="000000"/>
              </a:solidFill>
              <a:latin typeface="Helvetica Neue"/>
              <a:ea typeface="Helvetica Neue"/>
              <a:cs typeface="Helvetica Neue"/>
              <a:sym typeface="Helvetica Neue"/>
            </a:endParaRPr>
          </a:p>
        </p:txBody>
      </p:sp>
      <p:grpSp>
        <p:nvGrpSpPr>
          <p:cNvPr id="676" name="Google Shape;676;g6293b3d42b_1_207"/>
          <p:cNvGrpSpPr/>
          <p:nvPr/>
        </p:nvGrpSpPr>
        <p:grpSpPr>
          <a:xfrm>
            <a:off x="7650642" y="2503148"/>
            <a:ext cx="1946740" cy="1241897"/>
            <a:chOff x="102421" y="1611430"/>
            <a:chExt cx="1642957" cy="1048102"/>
          </a:xfrm>
        </p:grpSpPr>
        <p:pic>
          <p:nvPicPr>
            <p:cNvPr id="677" name="Google Shape;677;g6293b3d42b_1_207"/>
            <p:cNvPicPr preferRelativeResize="0"/>
            <p:nvPr/>
          </p:nvPicPr>
          <p:blipFill rotWithShape="1">
            <a:blip r:embed="rId6">
              <a:alphaModFix/>
            </a:blip>
            <a:srcRect/>
            <a:stretch/>
          </p:blipFill>
          <p:spPr>
            <a:xfrm>
              <a:off x="102421" y="1611430"/>
              <a:ext cx="1440300" cy="1048102"/>
            </a:xfrm>
            <a:prstGeom prst="rect">
              <a:avLst/>
            </a:prstGeom>
            <a:noFill/>
            <a:ln>
              <a:noFill/>
            </a:ln>
          </p:spPr>
        </p:pic>
        <p:pic>
          <p:nvPicPr>
            <p:cNvPr id="678" name="Google Shape;678;g6293b3d42b_1_207" descr="camera.png"/>
            <p:cNvPicPr preferRelativeResize="0"/>
            <p:nvPr/>
          </p:nvPicPr>
          <p:blipFill rotWithShape="1">
            <a:blip r:embed="rId7">
              <a:alphaModFix/>
            </a:blip>
            <a:srcRect/>
            <a:stretch/>
          </p:blipFill>
          <p:spPr>
            <a:xfrm>
              <a:off x="1401428" y="1673821"/>
              <a:ext cx="343950" cy="270153"/>
            </a:xfrm>
            <a:prstGeom prst="rect">
              <a:avLst/>
            </a:prstGeom>
            <a:noFill/>
            <a:ln>
              <a:noFill/>
            </a:ln>
          </p:spPr>
        </p:pic>
        <p:pic>
          <p:nvPicPr>
            <p:cNvPr id="679" name="Google Shape;679;g6293b3d42b_1_207" descr="beverages.jpg"/>
            <p:cNvPicPr preferRelativeResize="0"/>
            <p:nvPr/>
          </p:nvPicPr>
          <p:blipFill rotWithShape="1">
            <a:blip r:embed="rId8">
              <a:alphaModFix/>
            </a:blip>
            <a:srcRect/>
            <a:stretch/>
          </p:blipFill>
          <p:spPr>
            <a:xfrm>
              <a:off x="1401413" y="1954462"/>
              <a:ext cx="343950" cy="362050"/>
            </a:xfrm>
            <a:prstGeom prst="rect">
              <a:avLst/>
            </a:prstGeom>
            <a:noFill/>
            <a:ln>
              <a:noFill/>
            </a:ln>
          </p:spPr>
        </p:pic>
      </p:grpSp>
      <p:pic>
        <p:nvPicPr>
          <p:cNvPr id="680" name="Google Shape;680;g6293b3d42b_1_207"/>
          <p:cNvPicPr preferRelativeResize="0"/>
          <p:nvPr/>
        </p:nvPicPr>
        <p:blipFill rotWithShape="1">
          <a:blip r:embed="rId9">
            <a:alphaModFix/>
          </a:blip>
          <a:srcRect/>
          <a:stretch/>
        </p:blipFill>
        <p:spPr>
          <a:xfrm>
            <a:off x="7900467" y="4171783"/>
            <a:ext cx="1660533" cy="1635200"/>
          </a:xfrm>
          <a:prstGeom prst="rect">
            <a:avLst/>
          </a:prstGeom>
          <a:noFill/>
          <a:ln>
            <a:noFill/>
          </a:ln>
        </p:spPr>
      </p:pic>
      <p:pic>
        <p:nvPicPr>
          <p:cNvPr id="681" name="Google Shape;681;g6293b3d42b_1_207"/>
          <p:cNvPicPr preferRelativeResize="0"/>
          <p:nvPr/>
        </p:nvPicPr>
        <p:blipFill rotWithShape="1">
          <a:blip r:embed="rId10">
            <a:alphaModFix/>
          </a:blip>
          <a:srcRect/>
          <a:stretch/>
        </p:blipFill>
        <p:spPr>
          <a:xfrm>
            <a:off x="4362983" y="2780583"/>
            <a:ext cx="2514247" cy="687200"/>
          </a:xfrm>
          <a:prstGeom prst="rect">
            <a:avLst/>
          </a:prstGeom>
          <a:noFill/>
          <a:ln>
            <a:noFill/>
          </a:ln>
        </p:spPr>
      </p:pic>
      <p:pic>
        <p:nvPicPr>
          <p:cNvPr id="13" name="Picture 12" descr="Logo&#10;&#10;Description automatically generated">
            <a:extLst>
              <a:ext uri="{FF2B5EF4-FFF2-40B4-BE49-F238E27FC236}">
                <a16:creationId xmlns:a16="http://schemas.microsoft.com/office/drawing/2014/main" id="{D07E9964-7414-9B42-9F0B-5DB03E2BD301}"/>
              </a:ext>
            </a:extLst>
          </p:cNvPr>
          <p:cNvPicPr>
            <a:picLocks noChangeAspect="1"/>
          </p:cNvPicPr>
          <p:nvPr/>
        </p:nvPicPr>
        <p:blipFill>
          <a:blip r:embed="rId11"/>
          <a:stretch>
            <a:fillRect/>
          </a:stretch>
        </p:blipFill>
        <p:spPr>
          <a:xfrm>
            <a:off x="10099042" y="79833"/>
            <a:ext cx="1936660" cy="1706105"/>
          </a:xfrm>
          <a:prstGeom prst="rect">
            <a:avLst/>
          </a:prstGeom>
        </p:spPr>
      </p:pic>
    </p:spTree>
    <p:extLst>
      <p:ext uri="{BB962C8B-B14F-4D97-AF65-F5344CB8AC3E}">
        <p14:creationId xmlns:p14="http://schemas.microsoft.com/office/powerpoint/2010/main" val="2044514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g6293b3d42b_1_113"/>
          <p:cNvSpPr txBox="1"/>
          <p:nvPr/>
        </p:nvSpPr>
        <p:spPr>
          <a:xfrm>
            <a:off x="4449333" y="1805067"/>
            <a:ext cx="6631500" cy="6873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Clr>
                <a:srgbClr val="88398A"/>
              </a:buClr>
              <a:buFont typeface="Helvetica Neue"/>
              <a:buNone/>
            </a:pPr>
            <a:r>
              <a:rPr lang="en-US" sz="4800" b="1" dirty="0">
                <a:solidFill>
                  <a:srgbClr val="88398A"/>
                </a:solidFill>
                <a:latin typeface="Avenir Book" panose="02000503020000020003" pitchFamily="2" charset="0"/>
                <a:ea typeface="Helvetica Neue"/>
                <a:cs typeface="Helvetica Neue"/>
                <a:sym typeface="Helvetica Neue"/>
              </a:rPr>
              <a:t>R-Ladies Melbourne was launched on the 18th October 2016</a:t>
            </a:r>
            <a:endParaRPr sz="1900" dirty="0">
              <a:latin typeface="Avenir Book" panose="02000503020000020003" pitchFamily="2" charset="0"/>
            </a:endParaRPr>
          </a:p>
        </p:txBody>
      </p:sp>
      <p:pic>
        <p:nvPicPr>
          <p:cNvPr id="287" name="Google Shape;287;g6293b3d42b_1_113" descr="cake_2 copy.png"/>
          <p:cNvPicPr preferRelativeResize="0"/>
          <p:nvPr/>
        </p:nvPicPr>
        <p:blipFill>
          <a:blip r:embed="rId3">
            <a:alphaModFix/>
          </a:blip>
          <a:stretch>
            <a:fillRect/>
          </a:stretch>
        </p:blipFill>
        <p:spPr>
          <a:xfrm>
            <a:off x="305467" y="2020433"/>
            <a:ext cx="3879848" cy="3908168"/>
          </a:xfrm>
          <a:prstGeom prst="rect">
            <a:avLst/>
          </a:prstGeom>
          <a:noFill/>
          <a:ln>
            <a:noFill/>
          </a:ln>
        </p:spPr>
      </p:pic>
      <p:pic>
        <p:nvPicPr>
          <p:cNvPr id="6" name="Picture 5" descr="Logo&#10;&#10;Description automatically generated">
            <a:extLst>
              <a:ext uri="{FF2B5EF4-FFF2-40B4-BE49-F238E27FC236}">
                <a16:creationId xmlns:a16="http://schemas.microsoft.com/office/drawing/2014/main" id="{D3E44D04-7CE0-7C4C-99E1-E31680FA1639}"/>
              </a:ext>
            </a:extLst>
          </p:cNvPr>
          <p:cNvPicPr>
            <a:picLocks noChangeAspect="1"/>
          </p:cNvPicPr>
          <p:nvPr/>
        </p:nvPicPr>
        <p:blipFill>
          <a:blip r:embed="rId4"/>
          <a:stretch>
            <a:fillRect/>
          </a:stretch>
        </p:blipFill>
        <p:spPr>
          <a:xfrm>
            <a:off x="10099042" y="79833"/>
            <a:ext cx="1936660" cy="1706105"/>
          </a:xfrm>
          <a:prstGeom prst="rect">
            <a:avLst/>
          </a:prstGeom>
        </p:spPr>
      </p:pic>
    </p:spTree>
    <p:extLst>
      <p:ext uri="{BB962C8B-B14F-4D97-AF65-F5344CB8AC3E}">
        <p14:creationId xmlns:p14="http://schemas.microsoft.com/office/powerpoint/2010/main" val="1834581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g6293b3d42b_1_28"/>
          <p:cNvSpPr txBox="1"/>
          <p:nvPr/>
        </p:nvSpPr>
        <p:spPr>
          <a:xfrm>
            <a:off x="676467" y="365333"/>
            <a:ext cx="9742500" cy="6873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4800" b="1" dirty="0">
                <a:solidFill>
                  <a:srgbClr val="88398A"/>
                </a:solidFill>
                <a:latin typeface="Avenir Book" panose="02000503020000020003" pitchFamily="2" charset="0"/>
                <a:ea typeface="Helvetica Neue"/>
                <a:cs typeface="Helvetica Neue"/>
                <a:sym typeface="Helvetica Neue"/>
              </a:rPr>
              <a:t>You can find us...</a:t>
            </a:r>
            <a:endParaRPr sz="1900" dirty="0">
              <a:latin typeface="Avenir Book" panose="02000503020000020003" pitchFamily="2" charset="0"/>
            </a:endParaRPr>
          </a:p>
        </p:txBody>
      </p:sp>
      <p:grpSp>
        <p:nvGrpSpPr>
          <p:cNvPr id="294" name="Google Shape;294;g6293b3d42b_1_28"/>
          <p:cNvGrpSpPr/>
          <p:nvPr/>
        </p:nvGrpSpPr>
        <p:grpSpPr>
          <a:xfrm>
            <a:off x="5243879" y="2654147"/>
            <a:ext cx="2684767" cy="3694025"/>
            <a:chOff x="2033400" y="1006300"/>
            <a:chExt cx="2209503" cy="3040100"/>
          </a:xfrm>
        </p:grpSpPr>
        <p:pic>
          <p:nvPicPr>
            <p:cNvPr id="295" name="Google Shape;295;g6293b3d42b_1_28"/>
            <p:cNvPicPr preferRelativeResize="0"/>
            <p:nvPr/>
          </p:nvPicPr>
          <p:blipFill rotWithShape="1">
            <a:blip r:embed="rId3">
              <a:alphaModFix/>
            </a:blip>
            <a:srcRect t="25584"/>
            <a:stretch/>
          </p:blipFill>
          <p:spPr>
            <a:xfrm>
              <a:off x="2033400" y="1006300"/>
              <a:ext cx="2209503" cy="2630850"/>
            </a:xfrm>
            <a:prstGeom prst="rect">
              <a:avLst/>
            </a:prstGeom>
            <a:noFill/>
            <a:ln>
              <a:noFill/>
            </a:ln>
          </p:spPr>
        </p:pic>
        <p:pic>
          <p:nvPicPr>
            <p:cNvPr id="296" name="Google Shape;296;g6293b3d42b_1_28"/>
            <p:cNvPicPr preferRelativeResize="0"/>
            <p:nvPr/>
          </p:nvPicPr>
          <p:blipFill>
            <a:blip r:embed="rId4">
              <a:alphaModFix/>
            </a:blip>
            <a:stretch>
              <a:fillRect/>
            </a:stretch>
          </p:blipFill>
          <p:spPr>
            <a:xfrm>
              <a:off x="2989225" y="3674925"/>
              <a:ext cx="447675" cy="371475"/>
            </a:xfrm>
            <a:prstGeom prst="rect">
              <a:avLst/>
            </a:prstGeom>
            <a:noFill/>
            <a:ln>
              <a:noFill/>
            </a:ln>
          </p:spPr>
        </p:pic>
      </p:grpSp>
      <p:pic>
        <p:nvPicPr>
          <p:cNvPr id="299" name="Google Shape;299;g6293b3d42b_1_28"/>
          <p:cNvPicPr preferRelativeResize="0"/>
          <p:nvPr/>
        </p:nvPicPr>
        <p:blipFill>
          <a:blip r:embed="rId5">
            <a:alphaModFix/>
          </a:blip>
          <a:stretch>
            <a:fillRect/>
          </a:stretch>
        </p:blipFill>
        <p:spPr>
          <a:xfrm>
            <a:off x="1349026" y="5698079"/>
            <a:ext cx="1131283" cy="752184"/>
          </a:xfrm>
          <a:prstGeom prst="rect">
            <a:avLst/>
          </a:prstGeom>
          <a:noFill/>
          <a:ln>
            <a:noFill/>
          </a:ln>
        </p:spPr>
      </p:pic>
      <p:pic>
        <p:nvPicPr>
          <p:cNvPr id="300" name="Google Shape;300;g6293b3d42b_1_28"/>
          <p:cNvPicPr preferRelativeResize="0"/>
          <p:nvPr/>
        </p:nvPicPr>
        <p:blipFill rotWithShape="1">
          <a:blip r:embed="rId6">
            <a:alphaModFix/>
          </a:blip>
          <a:srcRect l="2570" t="-5918" r="-2569" b="16656"/>
          <a:stretch/>
        </p:blipFill>
        <p:spPr>
          <a:xfrm>
            <a:off x="8951433" y="3429000"/>
            <a:ext cx="3067867" cy="1057200"/>
          </a:xfrm>
          <a:prstGeom prst="rect">
            <a:avLst/>
          </a:prstGeom>
          <a:noFill/>
          <a:ln>
            <a:noFill/>
          </a:ln>
        </p:spPr>
      </p:pic>
      <p:sp>
        <p:nvSpPr>
          <p:cNvPr id="301" name="Google Shape;301;g6293b3d42b_1_28"/>
          <p:cNvSpPr txBox="1"/>
          <p:nvPr/>
        </p:nvSpPr>
        <p:spPr>
          <a:xfrm>
            <a:off x="2255133" y="1347133"/>
            <a:ext cx="6696300" cy="6420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2700">
                <a:solidFill>
                  <a:srgbClr val="88398A"/>
                </a:solidFill>
                <a:latin typeface="Avenir Book" panose="02000503020000020003" pitchFamily="2" charset="0"/>
                <a:ea typeface="Helvetica Neue"/>
                <a:cs typeface="Helvetica Neue"/>
                <a:sym typeface="Helvetica Neue"/>
              </a:rPr>
              <a:t>On </a:t>
            </a:r>
            <a:r>
              <a:rPr lang="en-US" sz="2700" b="1">
                <a:solidFill>
                  <a:srgbClr val="88398A"/>
                </a:solidFill>
                <a:latin typeface="Avenir Book" panose="02000503020000020003" pitchFamily="2" charset="0"/>
                <a:ea typeface="Helvetica Neue"/>
                <a:cs typeface="Helvetica Neue"/>
                <a:sym typeface="Helvetica Neue"/>
              </a:rPr>
              <a:t>Twitter</a:t>
            </a:r>
            <a:r>
              <a:rPr lang="en-US" sz="2700">
                <a:solidFill>
                  <a:srgbClr val="88398A"/>
                </a:solidFill>
                <a:latin typeface="Avenir Book" panose="02000503020000020003" pitchFamily="2" charset="0"/>
                <a:ea typeface="Helvetica Neue"/>
                <a:cs typeface="Helvetica Neue"/>
                <a:sym typeface="Helvetica Neue"/>
              </a:rPr>
              <a:t>, </a:t>
            </a:r>
            <a:r>
              <a:rPr lang="en-US" sz="2700" b="1">
                <a:solidFill>
                  <a:srgbClr val="88398A"/>
                </a:solidFill>
                <a:latin typeface="Avenir Book" panose="02000503020000020003" pitchFamily="2" charset="0"/>
                <a:ea typeface="Helvetica Neue"/>
                <a:cs typeface="Helvetica Neue"/>
                <a:sym typeface="Helvetica Neue"/>
              </a:rPr>
              <a:t>Facebook</a:t>
            </a:r>
            <a:r>
              <a:rPr lang="en-US" sz="2700">
                <a:solidFill>
                  <a:srgbClr val="88398A"/>
                </a:solidFill>
                <a:latin typeface="Avenir Book" panose="02000503020000020003" pitchFamily="2" charset="0"/>
                <a:ea typeface="Helvetica Neue"/>
                <a:cs typeface="Helvetica Neue"/>
                <a:sym typeface="Helvetica Neue"/>
              </a:rPr>
              <a:t> and </a:t>
            </a:r>
            <a:r>
              <a:rPr lang="en-US" sz="2700" b="1">
                <a:solidFill>
                  <a:srgbClr val="88398A"/>
                </a:solidFill>
                <a:latin typeface="Avenir Book" panose="02000503020000020003" pitchFamily="2" charset="0"/>
                <a:ea typeface="Helvetica Neue"/>
                <a:cs typeface="Helvetica Neue"/>
                <a:sym typeface="Helvetica Neue"/>
              </a:rPr>
              <a:t>Meetup</a:t>
            </a:r>
            <a:r>
              <a:rPr lang="en-US" sz="2700">
                <a:solidFill>
                  <a:srgbClr val="88398A"/>
                </a:solidFill>
                <a:latin typeface="Avenir Book" panose="02000503020000020003" pitchFamily="2" charset="0"/>
                <a:ea typeface="Helvetica Neue"/>
                <a:cs typeface="Helvetica Neue"/>
                <a:sym typeface="Helvetica Neue"/>
              </a:rPr>
              <a:t> to be updated and register for new events!</a:t>
            </a:r>
            <a:endParaRPr sz="2700">
              <a:solidFill>
                <a:srgbClr val="88398A"/>
              </a:solidFill>
              <a:latin typeface="Avenir Book" panose="02000503020000020003" pitchFamily="2" charset="0"/>
              <a:ea typeface="Helvetica Neue"/>
              <a:cs typeface="Helvetica Neue"/>
              <a:sym typeface="Helvetica Neue"/>
            </a:endParaRPr>
          </a:p>
        </p:txBody>
      </p:sp>
      <p:sp>
        <p:nvSpPr>
          <p:cNvPr id="302" name="Google Shape;302;g6293b3d42b_1_28"/>
          <p:cNvSpPr txBox="1"/>
          <p:nvPr/>
        </p:nvSpPr>
        <p:spPr>
          <a:xfrm>
            <a:off x="8053564" y="4176819"/>
            <a:ext cx="4568400" cy="8400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600" dirty="0"/>
              <a:t>https://</a:t>
            </a:r>
            <a:r>
              <a:rPr lang="en-US" sz="1600" dirty="0" err="1"/>
              <a:t>www.meetup.com</a:t>
            </a:r>
            <a:r>
              <a:rPr lang="en-US" sz="1600" dirty="0"/>
              <a:t>/R-Ladies-Melbourne/</a:t>
            </a:r>
            <a:endParaRPr sz="1600" dirty="0"/>
          </a:p>
        </p:txBody>
      </p:sp>
      <p:pic>
        <p:nvPicPr>
          <p:cNvPr id="12" name="Picture 11" descr="Logo&#10;&#10;Description automatically generated">
            <a:extLst>
              <a:ext uri="{FF2B5EF4-FFF2-40B4-BE49-F238E27FC236}">
                <a16:creationId xmlns:a16="http://schemas.microsoft.com/office/drawing/2014/main" id="{B1DFADA5-8DCA-9941-9C04-871E2F33B2F8}"/>
              </a:ext>
            </a:extLst>
          </p:cNvPr>
          <p:cNvPicPr>
            <a:picLocks noChangeAspect="1"/>
          </p:cNvPicPr>
          <p:nvPr/>
        </p:nvPicPr>
        <p:blipFill>
          <a:blip r:embed="rId7"/>
          <a:stretch>
            <a:fillRect/>
          </a:stretch>
        </p:blipFill>
        <p:spPr>
          <a:xfrm>
            <a:off x="10099042" y="94347"/>
            <a:ext cx="1936660" cy="1706105"/>
          </a:xfrm>
          <a:prstGeom prst="rect">
            <a:avLst/>
          </a:prstGeom>
        </p:spPr>
      </p:pic>
      <p:pic>
        <p:nvPicPr>
          <p:cNvPr id="3" name="Picture 2" descr="Graphical user interface, text, application, chat or text message&#10;&#10;Description automatically generated">
            <a:extLst>
              <a:ext uri="{FF2B5EF4-FFF2-40B4-BE49-F238E27FC236}">
                <a16:creationId xmlns:a16="http://schemas.microsoft.com/office/drawing/2014/main" id="{8222583D-994D-EB44-B5DF-0D5684D48605}"/>
              </a:ext>
            </a:extLst>
          </p:cNvPr>
          <p:cNvPicPr>
            <a:picLocks noChangeAspect="1"/>
          </p:cNvPicPr>
          <p:nvPr/>
        </p:nvPicPr>
        <p:blipFill>
          <a:blip r:embed="rId8"/>
          <a:stretch>
            <a:fillRect/>
          </a:stretch>
        </p:blipFill>
        <p:spPr>
          <a:xfrm>
            <a:off x="229767" y="2696034"/>
            <a:ext cx="4867599" cy="3047328"/>
          </a:xfrm>
          <a:prstGeom prst="rect">
            <a:avLst/>
          </a:prstGeom>
        </p:spPr>
      </p:pic>
    </p:spTree>
    <p:extLst>
      <p:ext uri="{BB962C8B-B14F-4D97-AF65-F5344CB8AC3E}">
        <p14:creationId xmlns:p14="http://schemas.microsoft.com/office/powerpoint/2010/main" val="2425381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g6293b3d42b_1_41"/>
          <p:cNvSpPr txBox="1"/>
          <p:nvPr/>
        </p:nvSpPr>
        <p:spPr>
          <a:xfrm>
            <a:off x="676467" y="365333"/>
            <a:ext cx="9742500" cy="6873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4800" b="1" dirty="0">
                <a:solidFill>
                  <a:srgbClr val="88398A"/>
                </a:solidFill>
                <a:latin typeface="Avenir Book" panose="02000503020000020003" pitchFamily="2" charset="0"/>
                <a:ea typeface="Helvetica Neue"/>
                <a:cs typeface="Helvetica Neue"/>
                <a:sym typeface="Helvetica Neue"/>
              </a:rPr>
              <a:t>You can find us...</a:t>
            </a:r>
            <a:endParaRPr sz="1900" dirty="0">
              <a:latin typeface="Avenir Book" panose="02000503020000020003" pitchFamily="2" charset="0"/>
            </a:endParaRPr>
          </a:p>
        </p:txBody>
      </p:sp>
      <p:pic>
        <p:nvPicPr>
          <p:cNvPr id="309" name="Google Shape;309;g6293b3d42b_1_41"/>
          <p:cNvPicPr preferRelativeResize="0"/>
          <p:nvPr/>
        </p:nvPicPr>
        <p:blipFill>
          <a:blip r:embed="rId3">
            <a:alphaModFix/>
          </a:blip>
          <a:stretch>
            <a:fillRect/>
          </a:stretch>
        </p:blipFill>
        <p:spPr>
          <a:xfrm>
            <a:off x="459220" y="2384692"/>
            <a:ext cx="2364201" cy="955776"/>
          </a:xfrm>
          <a:prstGeom prst="rect">
            <a:avLst/>
          </a:prstGeom>
          <a:noFill/>
          <a:ln>
            <a:noFill/>
          </a:ln>
        </p:spPr>
      </p:pic>
      <p:sp>
        <p:nvSpPr>
          <p:cNvPr id="311" name="Google Shape;311;g6293b3d42b_1_41"/>
          <p:cNvSpPr txBox="1"/>
          <p:nvPr/>
        </p:nvSpPr>
        <p:spPr>
          <a:xfrm>
            <a:off x="2032033" y="1481433"/>
            <a:ext cx="7159200" cy="6420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2700">
                <a:solidFill>
                  <a:srgbClr val="88398A"/>
                </a:solidFill>
                <a:latin typeface="Avenir Book" panose="02000503020000020003" pitchFamily="2" charset="0"/>
                <a:ea typeface="Helvetica Neue"/>
                <a:cs typeface="Helvetica Neue"/>
                <a:sym typeface="Helvetica Neue"/>
              </a:rPr>
              <a:t>also on </a:t>
            </a:r>
            <a:r>
              <a:rPr lang="en-US" sz="2700" b="1">
                <a:solidFill>
                  <a:srgbClr val="88398A"/>
                </a:solidFill>
                <a:latin typeface="Avenir Book" panose="02000503020000020003" pitchFamily="2" charset="0"/>
                <a:ea typeface="Helvetica Neue"/>
                <a:cs typeface="Helvetica Neue"/>
                <a:sym typeface="Helvetica Neue"/>
              </a:rPr>
              <a:t>YouTube</a:t>
            </a:r>
            <a:endParaRPr sz="2700">
              <a:solidFill>
                <a:srgbClr val="88398A"/>
              </a:solidFill>
              <a:latin typeface="Avenir Book" panose="02000503020000020003" pitchFamily="2" charset="0"/>
              <a:ea typeface="Helvetica Neue"/>
              <a:cs typeface="Helvetica Neue"/>
              <a:sym typeface="Helvetica Neue"/>
            </a:endParaRPr>
          </a:p>
          <a:p>
            <a:pPr marL="0" lvl="0" indent="0" algn="ctr" rtl="0">
              <a:spcBef>
                <a:spcPts val="0"/>
              </a:spcBef>
              <a:spcAft>
                <a:spcPts val="0"/>
              </a:spcAft>
              <a:buNone/>
            </a:pPr>
            <a:r>
              <a:rPr lang="en-US" sz="2700">
                <a:solidFill>
                  <a:srgbClr val="88398A"/>
                </a:solidFill>
                <a:latin typeface="Avenir Book" panose="02000503020000020003" pitchFamily="2" charset="0"/>
                <a:ea typeface="Helvetica Neue"/>
                <a:cs typeface="Helvetica Neue"/>
                <a:sym typeface="Helvetica Neue"/>
              </a:rPr>
              <a:t>to see the </a:t>
            </a:r>
            <a:r>
              <a:rPr lang="en-US" sz="2700" b="1">
                <a:solidFill>
                  <a:srgbClr val="88398A"/>
                </a:solidFill>
                <a:latin typeface="Avenir Book" panose="02000503020000020003" pitchFamily="2" charset="0"/>
                <a:ea typeface="Helvetica Neue"/>
                <a:cs typeface="Helvetica Neue"/>
                <a:sym typeface="Helvetica Neue"/>
              </a:rPr>
              <a:t>recording</a:t>
            </a:r>
            <a:r>
              <a:rPr lang="en-US" sz="2700">
                <a:solidFill>
                  <a:srgbClr val="88398A"/>
                </a:solidFill>
                <a:latin typeface="Avenir Book" panose="02000503020000020003" pitchFamily="2" charset="0"/>
                <a:ea typeface="Helvetica Neue"/>
                <a:cs typeface="Helvetica Neue"/>
                <a:sym typeface="Helvetica Neue"/>
              </a:rPr>
              <a:t> of our events! </a:t>
            </a:r>
            <a:endParaRPr sz="2700">
              <a:solidFill>
                <a:srgbClr val="88398A"/>
              </a:solidFill>
              <a:latin typeface="Avenir Book" panose="02000503020000020003" pitchFamily="2" charset="0"/>
              <a:ea typeface="Helvetica Neue"/>
              <a:cs typeface="Helvetica Neue"/>
              <a:sym typeface="Helvetica Neue"/>
            </a:endParaRPr>
          </a:p>
        </p:txBody>
      </p:sp>
      <p:pic>
        <p:nvPicPr>
          <p:cNvPr id="9" name="Picture 8" descr="Logo&#10;&#10;Description automatically generated">
            <a:extLst>
              <a:ext uri="{FF2B5EF4-FFF2-40B4-BE49-F238E27FC236}">
                <a16:creationId xmlns:a16="http://schemas.microsoft.com/office/drawing/2014/main" id="{1AC56D10-C1BE-A64C-BE41-2B9AC12767C9}"/>
              </a:ext>
            </a:extLst>
          </p:cNvPr>
          <p:cNvPicPr>
            <a:picLocks noChangeAspect="1"/>
          </p:cNvPicPr>
          <p:nvPr/>
        </p:nvPicPr>
        <p:blipFill>
          <a:blip r:embed="rId4"/>
          <a:stretch>
            <a:fillRect/>
          </a:stretch>
        </p:blipFill>
        <p:spPr>
          <a:xfrm>
            <a:off x="10099042" y="79833"/>
            <a:ext cx="1936660" cy="1706105"/>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3777CF68-D40C-1C4A-BADC-D2557ADD9DD5}"/>
              </a:ext>
            </a:extLst>
          </p:cNvPr>
          <p:cNvPicPr>
            <a:picLocks noChangeAspect="1"/>
          </p:cNvPicPr>
          <p:nvPr/>
        </p:nvPicPr>
        <p:blipFill>
          <a:blip r:embed="rId5"/>
          <a:stretch>
            <a:fillRect/>
          </a:stretch>
        </p:blipFill>
        <p:spPr>
          <a:xfrm>
            <a:off x="2864063" y="2702559"/>
            <a:ext cx="8158999" cy="3790107"/>
          </a:xfrm>
          <a:prstGeom prst="rect">
            <a:avLst/>
          </a:prstGeom>
        </p:spPr>
      </p:pic>
    </p:spTree>
    <p:extLst>
      <p:ext uri="{BB962C8B-B14F-4D97-AF65-F5344CB8AC3E}">
        <p14:creationId xmlns:p14="http://schemas.microsoft.com/office/powerpoint/2010/main" val="33143211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1850</TotalTime>
  <Words>2163</Words>
  <Application>Microsoft Macintosh PowerPoint</Application>
  <PresentationFormat>Widescreen</PresentationFormat>
  <Paragraphs>308</Paragraphs>
  <Slides>61</Slides>
  <Notes>61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61</vt:i4>
      </vt:variant>
    </vt:vector>
  </HeadingPairs>
  <TitlesOfParts>
    <vt:vector size="73" baseType="lpstr">
      <vt:lpstr>Anton</vt:lpstr>
      <vt:lpstr>Arial</vt:lpstr>
      <vt:lpstr>Arimo</vt:lpstr>
      <vt:lpstr>Avenir</vt:lpstr>
      <vt:lpstr>Avenir Book</vt:lpstr>
      <vt:lpstr>Calibri</vt:lpstr>
      <vt:lpstr>Calibri Light</vt:lpstr>
      <vt:lpstr>Century Schoolbook</vt:lpstr>
      <vt:lpstr>Helvetica Neue</vt:lpstr>
      <vt:lpstr>Libre Franklin Medium</vt:lpstr>
      <vt:lpstr>Oswald Regular</vt:lpstr>
      <vt:lpstr>Office Theme</vt:lpstr>
      <vt:lpstr>Become a DISEASE DETECTIVE  SOLVE AN OUTBREAK!</vt:lpstr>
      <vt:lpstr>Hello!</vt:lpstr>
      <vt:lpstr>What’s R?</vt:lpstr>
      <vt:lpstr>What’s R?</vt:lpstr>
      <vt:lpstr>Why learn R?</vt:lpstr>
      <vt:lpstr>What’s R-LADIES?</vt:lpstr>
      <vt:lpstr>PowerPoint Presentation</vt:lpstr>
      <vt:lpstr>PowerPoint Presentation</vt:lpstr>
      <vt:lpstr>PowerPoint Presentation</vt:lpstr>
      <vt:lpstr>PowerPoint Presentation</vt:lpstr>
      <vt:lpstr>TODAY’S WORKSHOP:</vt:lpstr>
      <vt:lpstr>What is a disease OUTBREAK?</vt:lpstr>
      <vt:lpstr>What is a disease OUTBREAK?</vt:lpstr>
      <vt:lpstr>2009: SWINE FLU</vt:lpstr>
      <vt:lpstr>2014: EBOLA</vt:lpstr>
      <vt:lpstr>2020: COVID-19</vt:lpstr>
      <vt:lpstr>What do REAL-LIFE DISEASE DETECTIVES do?</vt:lpstr>
      <vt:lpstr>What do REAL-LIFE DISEASE DETECTIVES do?</vt:lpstr>
      <vt:lpstr>What do REAL-LIFE DISEASE DETECTIVES do?</vt:lpstr>
      <vt:lpstr>THE SITUATION: 12 SEP 2019</vt:lpstr>
      <vt:lpstr>THE FIELD TRIP: 11 SEP 2019</vt:lpstr>
      <vt:lpstr>DISEASE DETECTIVES: you!</vt:lpstr>
      <vt:lpstr>Learn how to code in R </vt:lpstr>
      <vt:lpstr>Exercise 1 : Getting familiar with R</vt:lpstr>
      <vt:lpstr>Open Rstudio</vt:lpstr>
      <vt:lpstr>Open Rstudio</vt:lpstr>
      <vt:lpstr>Open Rstudio</vt:lpstr>
      <vt:lpstr>R coding</vt:lpstr>
      <vt:lpstr>R coding</vt:lpstr>
      <vt:lpstr>R coding</vt:lpstr>
      <vt:lpstr>Exercise 2: Data exploration with R</vt:lpstr>
      <vt:lpstr>Read in the data</vt:lpstr>
      <vt:lpstr>Visualise the data</vt:lpstr>
      <vt:lpstr>Exploration of the data</vt:lpstr>
      <vt:lpstr>Plot the data using plot command</vt:lpstr>
      <vt:lpstr>Plot the data using plot command</vt:lpstr>
      <vt:lpstr>Plot the data using plot command</vt:lpstr>
      <vt:lpstr>Plot the data using plot command</vt:lpstr>
      <vt:lpstr>Plot the data using plot command</vt:lpstr>
      <vt:lpstr>PowerPoint Presentation</vt:lpstr>
      <vt:lpstr>Summarize main epidemiological variables</vt:lpstr>
      <vt:lpstr>PowerPoint Presentation</vt:lpstr>
      <vt:lpstr>Plot the data using a barplot</vt:lpstr>
      <vt:lpstr>Plot the data using a barplot</vt:lpstr>
      <vt:lpstr>Plot the data using pie charts</vt:lpstr>
      <vt:lpstr>Plot the data using pie charts</vt:lpstr>
      <vt:lpstr>TASK # 1</vt:lpstr>
      <vt:lpstr>Discover all symptoms using pie plots</vt:lpstr>
      <vt:lpstr>WHAT ARE THE SYMPTOMS?</vt:lpstr>
      <vt:lpstr>WHAT ARE THE SYMPTOMS?</vt:lpstr>
      <vt:lpstr>WHAT IS THE DISEASE?</vt:lpstr>
      <vt:lpstr>WHAT IS THE DISEASE?</vt:lpstr>
      <vt:lpstr>SALMONELLA 101</vt:lpstr>
      <vt:lpstr>TASK # 2</vt:lpstr>
      <vt:lpstr>WHAT IS THE CAUSE OF THE DISEASE ?</vt:lpstr>
      <vt:lpstr>WHAT IS THE CAUSE OF THE DISEASE ?</vt:lpstr>
      <vt:lpstr>THE SITUATION: 12 SEP 2019</vt:lpstr>
      <vt:lpstr>WHAT WOULD BE YOUR NEXT STEPS?</vt:lpstr>
      <vt:lpstr>WHAT WOULD BE YOUR NEXT STEPS?</vt:lpstr>
      <vt:lpstr>TODAY’S WORKSHOP: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Shazia Ruybal</dc:creator>
  <cp:lastModifiedBy>Shazia Ruybal</cp:lastModifiedBy>
  <cp:revision>30</cp:revision>
  <dcterms:created xsi:type="dcterms:W3CDTF">2022-05-01T23:56:53Z</dcterms:created>
  <dcterms:modified xsi:type="dcterms:W3CDTF">2022-05-03T06:48:10Z</dcterms:modified>
</cp:coreProperties>
</file>